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0.xml" ContentType="application/vnd.openxmlformats-officedocument.presentationml.notesSlide+xml"/>
  <Override PartName="/ppt/ink/ink6.xml" ContentType="application/inkml+xml"/>
  <Override PartName="/ppt/ink/ink7.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76" r:id="rId2"/>
    <p:sldId id="1024" r:id="rId3"/>
    <p:sldId id="351" r:id="rId4"/>
    <p:sldId id="359" r:id="rId5"/>
    <p:sldId id="1009" r:id="rId6"/>
    <p:sldId id="352" r:id="rId7"/>
    <p:sldId id="353" r:id="rId8"/>
    <p:sldId id="355" r:id="rId9"/>
    <p:sldId id="356" r:id="rId10"/>
    <p:sldId id="630" r:id="rId11"/>
    <p:sldId id="631" r:id="rId12"/>
    <p:sldId id="360" r:id="rId13"/>
    <p:sldId id="1051" r:id="rId14"/>
    <p:sldId id="381" r:id="rId15"/>
    <p:sldId id="391" r:id="rId16"/>
    <p:sldId id="392" r:id="rId17"/>
    <p:sldId id="1013" r:id="rId18"/>
    <p:sldId id="1014" r:id="rId19"/>
    <p:sldId id="280" r:id="rId20"/>
    <p:sldId id="287" r:id="rId2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AC8"/>
    <a:srgbClr val="6249DF"/>
    <a:srgbClr val="4782E1"/>
    <a:srgbClr val="04CEDE"/>
    <a:srgbClr val="2AA6DE"/>
    <a:srgbClr val="2097CF"/>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5" autoAdjust="0"/>
    <p:restoredTop sz="95033" autoAdjust="0"/>
  </p:normalViewPr>
  <p:slideViewPr>
    <p:cSldViewPr>
      <p:cViewPr varScale="1">
        <p:scale>
          <a:sx n="110" d="100"/>
          <a:sy n="110" d="100"/>
        </p:scale>
        <p:origin x="620" y="76"/>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14:15:30.537"/>
    </inkml:context>
    <inkml:brush xml:id="br0">
      <inkml:brushProperty name="width" value="0.05" units="cm"/>
      <inkml:brushProperty name="height" value="0.05" units="cm"/>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2/1/2024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11533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145252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14</a:t>
            </a:fld>
            <a:endParaRPr lang="en-US"/>
          </a:p>
        </p:txBody>
      </p:sp>
    </p:spTree>
    <p:extLst>
      <p:ext uri="{BB962C8B-B14F-4D97-AF65-F5344CB8AC3E}">
        <p14:creationId xmlns:p14="http://schemas.microsoft.com/office/powerpoint/2010/main" val="3700982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15</a:t>
            </a:fld>
            <a:endParaRPr lang="en-US"/>
          </a:p>
        </p:txBody>
      </p:sp>
    </p:spTree>
    <p:extLst>
      <p:ext uri="{BB962C8B-B14F-4D97-AF65-F5344CB8AC3E}">
        <p14:creationId xmlns:p14="http://schemas.microsoft.com/office/powerpoint/2010/main" val="955183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3131696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286309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2031404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20</a:t>
            </a:fld>
            <a:endParaRPr lang="en-US"/>
          </a:p>
        </p:txBody>
      </p:sp>
    </p:spTree>
    <p:extLst>
      <p:ext uri="{BB962C8B-B14F-4D97-AF65-F5344CB8AC3E}">
        <p14:creationId xmlns:p14="http://schemas.microsoft.com/office/powerpoint/2010/main" val="2120899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https://unsplash.com/photos/CPs2X8JYmS8</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99764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3660971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241196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1885467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1144160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573061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3807766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363220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AA5042B-1E63-40C1-80BF-457AA382B5C1}"/>
              </a:ext>
            </a:extLst>
          </p:cNvPr>
          <p:cNvSpPr>
            <a:spLocks noGrp="1"/>
          </p:cNvSpPr>
          <p:nvPr>
            <p:ph type="pic" sz="quarter" idx="12"/>
          </p:nvPr>
        </p:nvSpPr>
        <p:spPr>
          <a:xfrm>
            <a:off x="7874289" y="457200"/>
            <a:ext cx="3814597" cy="59436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3" name="Subtitle 2"/>
          <p:cNvSpPr>
            <a:spLocks noGrp="1"/>
          </p:cNvSpPr>
          <p:nvPr userDrawn="1">
            <p:ph type="subTitle" idx="1"/>
          </p:nvPr>
        </p:nvSpPr>
        <p:spPr>
          <a:xfrm>
            <a:off x="2998069" y="3110614"/>
            <a:ext cx="4465623" cy="440969"/>
          </a:xfrm>
        </p:spPr>
        <p:txBody>
          <a:bodyPr>
            <a:normAutofit/>
          </a:bodyPr>
          <a:lstStyle>
            <a:lvl1pPr marL="0" indent="0" algn="l">
              <a:buNone/>
              <a:defRPr lang="en-US" sz="2000" kern="1200" smtClean="0">
                <a:solidFill>
                  <a:schemeClr val="tx1">
                    <a:lumMod val="50000"/>
                    <a:lumOff val="50000"/>
                  </a:schemeClr>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6" name="Rectangle: Rounded Corners 5">
            <a:extLst>
              <a:ext uri="{FF2B5EF4-FFF2-40B4-BE49-F238E27FC236}">
                <a16:creationId xmlns:a16="http://schemas.microsoft.com/office/drawing/2014/main" id="{7A254C7B-7BC5-221C-6C48-70919B87CB37}"/>
              </a:ext>
            </a:extLst>
          </p:cNvPr>
          <p:cNvSpPr/>
          <p:nvPr userDrawn="1"/>
        </p:nvSpPr>
        <p:spPr>
          <a:xfrm>
            <a:off x="1053852" y="-888882"/>
            <a:ext cx="1399981" cy="4533905"/>
          </a:xfrm>
          <a:prstGeom prst="roundRect">
            <a:avLst>
              <a:gd name="adj" fmla="val 50000"/>
            </a:avLst>
          </a:prstGeom>
          <a:gradFill>
            <a:gsLst>
              <a:gs pos="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0DC05CDE-C52B-40B7-B4BA-33724C1D8F84}"/>
              </a:ext>
            </a:extLst>
          </p:cNvPr>
          <p:cNvSpPr>
            <a:spLocks noGrp="1"/>
          </p:cNvSpPr>
          <p:nvPr>
            <p:ph type="dt" sz="half" idx="13"/>
          </p:nvPr>
        </p:nvSpPr>
        <p:spPr/>
        <p:txBody>
          <a:bodyPr/>
          <a:lstStyle/>
          <a:p>
            <a:fld id="{425404F2-BE9A-4460-8815-8F645183555F}" type="datetimeFigureOut">
              <a:rPr lang="en-US" smtClean="0"/>
              <a:pPr/>
              <a:t>2/1/2024</a:t>
            </a:fld>
            <a:endParaRPr lang="en-US"/>
          </a:p>
        </p:txBody>
      </p:sp>
      <p:sp>
        <p:nvSpPr>
          <p:cNvPr id="15" name="Footer Placeholder 14">
            <a:extLst>
              <a:ext uri="{FF2B5EF4-FFF2-40B4-BE49-F238E27FC236}">
                <a16:creationId xmlns:a16="http://schemas.microsoft.com/office/drawing/2014/main" id="{38614599-D05F-E878-B5C9-AA292AE8F952}"/>
              </a:ext>
            </a:extLst>
          </p:cNvPr>
          <p:cNvSpPr>
            <a:spLocks noGrp="1"/>
          </p:cNvSpPr>
          <p:nvPr>
            <p:ph type="ftr" sz="quarter" idx="14"/>
          </p:nvPr>
        </p:nvSpPr>
        <p:spPr/>
        <p:txBody>
          <a:bodyPr/>
          <a:lstStyle/>
          <a:p>
            <a:r>
              <a:rPr lang="en-US"/>
              <a:t>www.anubhavtrainings.com</a:t>
            </a:r>
            <a:endParaRPr lang="en-US" dirty="0"/>
          </a:p>
        </p:txBody>
      </p:sp>
      <p:sp>
        <p:nvSpPr>
          <p:cNvPr id="16" name="Slide Number Placeholder 15">
            <a:extLst>
              <a:ext uri="{FF2B5EF4-FFF2-40B4-BE49-F238E27FC236}">
                <a16:creationId xmlns:a16="http://schemas.microsoft.com/office/drawing/2014/main" id="{2E26D554-A29F-64E3-B8CB-826AAA4692E2}"/>
              </a:ext>
            </a:extLst>
          </p:cNvPr>
          <p:cNvSpPr>
            <a:spLocks noGrp="1"/>
          </p:cNvSpPr>
          <p:nvPr>
            <p:ph type="sldNum" sz="quarter" idx="15"/>
          </p:nvPr>
        </p:nvSpPr>
        <p:spPr/>
        <p:txBody>
          <a:bodyPr/>
          <a:lstStyle/>
          <a:p>
            <a:fld id="{96E69268-9C8B-4EBF-A9EE-DC5DC2D48DC3}" type="slidenum">
              <a:rPr lang="en-US" smtClean="0"/>
              <a:pPr/>
              <a:t>‹#›</a:t>
            </a:fld>
            <a:endParaRPr lang="en-US"/>
          </a:p>
        </p:txBody>
      </p:sp>
      <p:sp>
        <p:nvSpPr>
          <p:cNvPr id="17" name="Title 16">
            <a:extLst>
              <a:ext uri="{FF2B5EF4-FFF2-40B4-BE49-F238E27FC236}">
                <a16:creationId xmlns:a16="http://schemas.microsoft.com/office/drawing/2014/main" id="{89077266-29FE-F506-13C7-062F5A7F34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865608"/>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1280924"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4089236"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3" name="Picture Placeholder 14">
            <a:extLst>
              <a:ext uri="{FF2B5EF4-FFF2-40B4-BE49-F238E27FC236}">
                <a16:creationId xmlns:a16="http://schemas.microsoft.com/office/drawing/2014/main" id="{769836EF-E50C-1D80-7BC5-2C1FCB443C2A}"/>
              </a:ext>
            </a:extLst>
          </p:cNvPr>
          <p:cNvSpPr>
            <a:spLocks noGrp="1"/>
          </p:cNvSpPr>
          <p:nvPr>
            <p:ph type="pic" sz="quarter" idx="13"/>
          </p:nvPr>
        </p:nvSpPr>
        <p:spPr>
          <a:xfrm>
            <a:off x="666174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4" name="Picture Placeholder 14">
            <a:extLst>
              <a:ext uri="{FF2B5EF4-FFF2-40B4-BE49-F238E27FC236}">
                <a16:creationId xmlns:a16="http://schemas.microsoft.com/office/drawing/2014/main" id="{B3EB6BE3-0B1D-874E-F694-CFFDA07BFA26}"/>
              </a:ext>
            </a:extLst>
          </p:cNvPr>
          <p:cNvSpPr>
            <a:spLocks noGrp="1"/>
          </p:cNvSpPr>
          <p:nvPr>
            <p:ph type="pic" sz="quarter" idx="14"/>
          </p:nvPr>
        </p:nvSpPr>
        <p:spPr>
          <a:xfrm>
            <a:off x="922206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5" name="Picture 4">
            <a:extLst>
              <a:ext uri="{FF2B5EF4-FFF2-40B4-BE49-F238E27FC236}">
                <a16:creationId xmlns:a16="http://schemas.microsoft.com/office/drawing/2014/main" id="{3E283EC2-3176-C1E7-9CC6-336F2EC894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75579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6150404" cy="509048"/>
          </a:xfrm>
        </p:spPr>
        <p:txBody>
          <a:bodyPr>
            <a:noAutofit/>
          </a:bodyPr>
          <a:lstStyle>
            <a:lvl1pPr>
              <a:defRPr sz="3600" b="1">
                <a:latin typeface="+mn-lt"/>
              </a:defRPr>
            </a:lvl1pPr>
          </a:lstStyle>
          <a:p>
            <a:r>
              <a:rPr lang="en-US" dirty="0"/>
              <a:t>Click to edit</a:t>
            </a:r>
          </a:p>
        </p:txBody>
      </p:sp>
      <p:sp>
        <p:nvSpPr>
          <p:cNvPr id="4" name="Text Placeholder 3">
            <a:extLst>
              <a:ext uri="{FF2B5EF4-FFF2-40B4-BE49-F238E27FC236}">
                <a16:creationId xmlns:a16="http://schemas.microsoft.com/office/drawing/2014/main" id="{CB0770F5-62F7-D971-F2E0-3D95B8950A24}"/>
              </a:ext>
            </a:extLst>
          </p:cNvPr>
          <p:cNvSpPr>
            <a:spLocks noGrp="1"/>
          </p:cNvSpPr>
          <p:nvPr>
            <p:ph type="body" sz="quarter" idx="11"/>
          </p:nvPr>
        </p:nvSpPr>
        <p:spPr>
          <a:xfrm>
            <a:off x="1030147" y="1468760"/>
            <a:ext cx="6134241" cy="371615"/>
          </a:xfrm>
        </p:spPr>
        <p:txBody>
          <a:bodyPr anchor="ctr">
            <a:noAutofit/>
          </a:bodyPr>
          <a:lstStyle>
            <a:lvl1pPr marL="0" indent="0">
              <a:buFontTx/>
              <a:buNone/>
              <a:defRPr sz="18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p>
        </p:txBody>
      </p:sp>
      <p:sp>
        <p:nvSpPr>
          <p:cNvPr id="13" name="Picture Placeholder 12">
            <a:extLst>
              <a:ext uri="{FF2B5EF4-FFF2-40B4-BE49-F238E27FC236}">
                <a16:creationId xmlns:a16="http://schemas.microsoft.com/office/drawing/2014/main" id="{B6395716-0E22-8C6D-2F09-AB6CE421CA06}"/>
              </a:ext>
            </a:extLst>
          </p:cNvPr>
          <p:cNvSpPr>
            <a:spLocks noGrp="1"/>
          </p:cNvSpPr>
          <p:nvPr>
            <p:ph type="pic" sz="quarter" idx="12"/>
          </p:nvPr>
        </p:nvSpPr>
        <p:spPr>
          <a:xfrm>
            <a:off x="1030144"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sp>
        <p:nvSpPr>
          <p:cNvPr id="12" name="Picture Placeholder 11">
            <a:extLst>
              <a:ext uri="{FF2B5EF4-FFF2-40B4-BE49-F238E27FC236}">
                <a16:creationId xmlns:a16="http://schemas.microsoft.com/office/drawing/2014/main" id="{A581B83D-31CE-3BFF-D9DF-C48FD812AAB6}"/>
              </a:ext>
            </a:extLst>
          </p:cNvPr>
          <p:cNvSpPr>
            <a:spLocks noGrp="1"/>
          </p:cNvSpPr>
          <p:nvPr>
            <p:ph type="pic" sz="quarter" idx="13"/>
          </p:nvPr>
        </p:nvSpPr>
        <p:spPr>
          <a:xfrm>
            <a:off x="6371137"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pic>
        <p:nvPicPr>
          <p:cNvPr id="3" name="Picture 2">
            <a:extLst>
              <a:ext uri="{FF2B5EF4-FFF2-40B4-BE49-F238E27FC236}">
                <a16:creationId xmlns:a16="http://schemas.microsoft.com/office/drawing/2014/main" id="{E7ADD001-3A33-5930-4A10-F3801EAF1F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066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y Choose U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CA82BE-AC51-50C1-6A5A-D410D1073406}"/>
              </a:ext>
            </a:extLst>
          </p:cNvPr>
          <p:cNvSpPr>
            <a:spLocks noGrp="1"/>
          </p:cNvSpPr>
          <p:nvPr>
            <p:ph type="pic" sz="quarter" idx="10"/>
          </p:nvPr>
        </p:nvSpPr>
        <p:spPr>
          <a:xfrm>
            <a:off x="-1" y="-1"/>
            <a:ext cx="8065009" cy="6858000"/>
          </a:xfrm>
          <a:custGeom>
            <a:avLst/>
            <a:gdLst>
              <a:gd name="connsiteX0" fmla="*/ 0 w 8254652"/>
              <a:gd name="connsiteY0" fmla="*/ 0 h 6858000"/>
              <a:gd name="connsiteX1" fmla="*/ 8254652 w 8254652"/>
              <a:gd name="connsiteY1" fmla="*/ 0 h 6858000"/>
              <a:gd name="connsiteX2" fmla="*/ 8254652 w 8254652"/>
              <a:gd name="connsiteY2" fmla="*/ 6858000 h 6858000"/>
              <a:gd name="connsiteX3" fmla="*/ 0 w 82546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54652" h="6858000">
                <a:moveTo>
                  <a:pt x="0" y="0"/>
                </a:moveTo>
                <a:lnTo>
                  <a:pt x="8254652" y="0"/>
                </a:lnTo>
                <a:lnTo>
                  <a:pt x="8254652"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3" name="Picture 2">
            <a:extLst>
              <a:ext uri="{FF2B5EF4-FFF2-40B4-BE49-F238E27FC236}">
                <a16:creationId xmlns:a16="http://schemas.microsoft.com/office/drawing/2014/main" id="{00646A92-0BB3-6023-777C-EAD7FE4868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537822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76FD07D-8E99-6464-FC01-0FA14F253D48}"/>
              </a:ext>
            </a:extLst>
          </p:cNvPr>
          <p:cNvSpPr>
            <a:spLocks noGrp="1"/>
          </p:cNvSpPr>
          <p:nvPr>
            <p:ph type="pic" sz="quarter" idx="10"/>
          </p:nvPr>
        </p:nvSpPr>
        <p:spPr>
          <a:xfrm>
            <a:off x="2133972" y="0"/>
            <a:ext cx="5760640" cy="6858000"/>
          </a:xfrm>
          <a:custGeom>
            <a:avLst/>
            <a:gdLst>
              <a:gd name="connsiteX0" fmla="*/ 0 w 5760640"/>
              <a:gd name="connsiteY0" fmla="*/ 0 h 6858000"/>
              <a:gd name="connsiteX1" fmla="*/ 5760640 w 5760640"/>
              <a:gd name="connsiteY1" fmla="*/ 0 h 6858000"/>
              <a:gd name="connsiteX2" fmla="*/ 5760640 w 5760640"/>
              <a:gd name="connsiteY2" fmla="*/ 6858000 h 6858000"/>
              <a:gd name="connsiteX3" fmla="*/ 0 w 5760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0640" h="6858000">
                <a:moveTo>
                  <a:pt x="0" y="0"/>
                </a:moveTo>
                <a:lnTo>
                  <a:pt x="5760640" y="0"/>
                </a:lnTo>
                <a:lnTo>
                  <a:pt x="5760640"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2" name="Picture 1">
            <a:extLst>
              <a:ext uri="{FF2B5EF4-FFF2-40B4-BE49-F238E27FC236}">
                <a16:creationId xmlns:a16="http://schemas.microsoft.com/office/drawing/2014/main" id="{FA9FD158-A786-2AAC-9D5D-2615B0E99F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9187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597539" cy="711081"/>
          </a:xfr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2/1/2024</a:t>
            </a:fld>
            <a:endParaRPr lang="en-US"/>
          </a:p>
        </p:txBody>
      </p:sp>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AD9AC-C446-73A1-A83E-3588A6643FAE}"/>
              </a:ext>
            </a:extLst>
          </p:cNvPr>
          <p:cNvSpPr/>
          <p:nvPr userDrawn="1"/>
        </p:nvSpPr>
        <p:spPr>
          <a:xfrm>
            <a:off x="499937" y="3429000"/>
            <a:ext cx="11188950" cy="2971800"/>
          </a:xfrm>
          <a:prstGeom prst="rect">
            <a:avLst/>
          </a:prstGeom>
          <a:no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B9DA78E8-E588-591E-0087-B179CF9C6C40}"/>
              </a:ext>
            </a:extLst>
          </p:cNvPr>
          <p:cNvSpPr>
            <a:spLocks noGrp="1"/>
          </p:cNvSpPr>
          <p:nvPr>
            <p:ph type="pic" sz="quarter" idx="10"/>
          </p:nvPr>
        </p:nvSpPr>
        <p:spPr>
          <a:xfrm>
            <a:off x="780288"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5" name="Picture Placeholder 14">
            <a:extLst>
              <a:ext uri="{FF2B5EF4-FFF2-40B4-BE49-F238E27FC236}">
                <a16:creationId xmlns:a16="http://schemas.microsoft.com/office/drawing/2014/main" id="{4E099A52-B0F7-7BF6-EA1A-28737D84105D}"/>
              </a:ext>
            </a:extLst>
          </p:cNvPr>
          <p:cNvSpPr>
            <a:spLocks noGrp="1"/>
          </p:cNvSpPr>
          <p:nvPr>
            <p:ph type="pic" sz="quarter" idx="11"/>
          </p:nvPr>
        </p:nvSpPr>
        <p:spPr>
          <a:xfrm>
            <a:off x="8619744"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3" name="Picture Placeholder 12">
            <a:extLst>
              <a:ext uri="{FF2B5EF4-FFF2-40B4-BE49-F238E27FC236}">
                <a16:creationId xmlns:a16="http://schemas.microsoft.com/office/drawing/2014/main" id="{FF84AB13-C9D3-4053-7C5E-865A3CBF2113}"/>
              </a:ext>
            </a:extLst>
          </p:cNvPr>
          <p:cNvSpPr>
            <a:spLocks noGrp="1"/>
          </p:cNvSpPr>
          <p:nvPr>
            <p:ph type="pic" sz="quarter" idx="12"/>
          </p:nvPr>
        </p:nvSpPr>
        <p:spPr>
          <a:xfrm>
            <a:off x="3861688" y="-1"/>
            <a:ext cx="4465448" cy="6858000"/>
          </a:xfrm>
          <a:custGeom>
            <a:avLst/>
            <a:gdLst>
              <a:gd name="connsiteX0" fmla="*/ 0 w 4465448"/>
              <a:gd name="connsiteY0" fmla="*/ 0 h 6858000"/>
              <a:gd name="connsiteX1" fmla="*/ 4465448 w 4465448"/>
              <a:gd name="connsiteY1" fmla="*/ 0 h 6858000"/>
              <a:gd name="connsiteX2" fmla="*/ 4465448 w 4465448"/>
              <a:gd name="connsiteY2" fmla="*/ 6858000 h 6858000"/>
              <a:gd name="connsiteX3" fmla="*/ 0 w 44654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65448" h="6858000">
                <a:moveTo>
                  <a:pt x="0" y="0"/>
                </a:moveTo>
                <a:lnTo>
                  <a:pt x="4465448" y="0"/>
                </a:lnTo>
                <a:lnTo>
                  <a:pt x="4465448" y="6858000"/>
                </a:lnTo>
                <a:lnTo>
                  <a:pt x="0" y="6858000"/>
                </a:lnTo>
                <a:close/>
              </a:path>
            </a:pathLst>
          </a:custGeom>
        </p:spPr>
        <p:txBody>
          <a:bodyPr wrap="square" anchor="ctr">
            <a:noAutofit/>
          </a:bodyPr>
          <a:lstStyle>
            <a:lvl1pPr marL="0" indent="0" algn="ctr">
              <a:buFontTx/>
              <a:buNone/>
              <a:defRPr sz="2000">
                <a:latin typeface="+mn-lt"/>
              </a:defRPr>
            </a:lvl1pPr>
          </a:lstStyle>
          <a:p>
            <a:endParaRPr lang="en-US"/>
          </a:p>
        </p:txBody>
      </p:sp>
    </p:spTree>
    <p:extLst>
      <p:ext uri="{BB962C8B-B14F-4D97-AF65-F5344CB8AC3E}">
        <p14:creationId xmlns:p14="http://schemas.microsoft.com/office/powerpoint/2010/main" val="3131781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2/1/2024</a:t>
            </a:fld>
            <a:endParaRPr lang="en-US"/>
          </a:p>
        </p:txBody>
      </p:sp>
      <p:sp>
        <p:nvSpPr>
          <p:cNvPr id="3" name="Footer Placeholder 2"/>
          <p:cNvSpPr>
            <a:spLocks noGrp="1"/>
          </p:cNvSpPr>
          <p:nvPr>
            <p:ph type="ftr" sz="quarter" idx="11"/>
          </p:nvPr>
        </p:nvSpPr>
        <p:spPr>
          <a:xfrm>
            <a:off x="4164515" y="6356351"/>
            <a:ext cx="3859795" cy="365125"/>
          </a:xfrm>
        </p:spPr>
        <p:txBody>
          <a:bodyPr/>
          <a:lstStyle/>
          <a:p>
            <a:r>
              <a:rPr lang="en-US" dirty="0"/>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pic>
        <p:nvPicPr>
          <p:cNvPr id="6" name="Picture 5">
            <a:extLst>
              <a:ext uri="{FF2B5EF4-FFF2-40B4-BE49-F238E27FC236}">
                <a16:creationId xmlns:a16="http://schemas.microsoft.com/office/drawing/2014/main" id="{156D8408-9967-1388-5252-E942F46B11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68124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728462"/>
            <a:ext cx="3918156" cy="509048"/>
          </a:xfrm>
        </p:spPr>
        <p:txBody>
          <a:bodyPr>
            <a:noAutofit/>
          </a:bodyPr>
          <a:lstStyle>
            <a:lvl1pPr>
              <a:defRPr sz="3600" b="1">
                <a:latin typeface="+mn-lt"/>
              </a:defRPr>
            </a:lvl1pPr>
          </a:lstStyle>
          <a:p>
            <a:r>
              <a:rPr lang="en-US" dirty="0"/>
              <a:t>Click to edit</a:t>
            </a:r>
          </a:p>
        </p:txBody>
      </p:sp>
      <p:sp>
        <p:nvSpPr>
          <p:cNvPr id="10" name="Picture Placeholder 9">
            <a:extLst>
              <a:ext uri="{FF2B5EF4-FFF2-40B4-BE49-F238E27FC236}">
                <a16:creationId xmlns:a16="http://schemas.microsoft.com/office/drawing/2014/main" id="{0D0DE786-062C-9D51-A762-4F9A15889E4B}"/>
              </a:ext>
            </a:extLst>
          </p:cNvPr>
          <p:cNvSpPr>
            <a:spLocks noGrp="1"/>
          </p:cNvSpPr>
          <p:nvPr>
            <p:ph type="pic" sz="quarter" idx="10"/>
          </p:nvPr>
        </p:nvSpPr>
        <p:spPr>
          <a:xfrm>
            <a:off x="0" y="1575025"/>
            <a:ext cx="4942284" cy="4230238"/>
          </a:xfrm>
          <a:custGeom>
            <a:avLst/>
            <a:gdLst>
              <a:gd name="connsiteX0" fmla="*/ 0 w 4942284"/>
              <a:gd name="connsiteY0" fmla="*/ 0 h 4230238"/>
              <a:gd name="connsiteX1" fmla="*/ 4942284 w 4942284"/>
              <a:gd name="connsiteY1" fmla="*/ 0 h 4230238"/>
              <a:gd name="connsiteX2" fmla="*/ 4942284 w 4942284"/>
              <a:gd name="connsiteY2" fmla="*/ 4230238 h 4230238"/>
              <a:gd name="connsiteX3" fmla="*/ 0 w 4942284"/>
              <a:gd name="connsiteY3" fmla="*/ 4230238 h 4230238"/>
            </a:gdLst>
            <a:ahLst/>
            <a:cxnLst>
              <a:cxn ang="0">
                <a:pos x="connsiteX0" y="connsiteY0"/>
              </a:cxn>
              <a:cxn ang="0">
                <a:pos x="connsiteX1" y="connsiteY1"/>
              </a:cxn>
              <a:cxn ang="0">
                <a:pos x="connsiteX2" y="connsiteY2"/>
              </a:cxn>
              <a:cxn ang="0">
                <a:pos x="connsiteX3" y="connsiteY3"/>
              </a:cxn>
            </a:cxnLst>
            <a:rect l="l" t="t" r="r" b="b"/>
            <a:pathLst>
              <a:path w="4942284" h="4230238">
                <a:moveTo>
                  <a:pt x="0" y="0"/>
                </a:moveTo>
                <a:lnTo>
                  <a:pt x="4942284" y="0"/>
                </a:lnTo>
                <a:lnTo>
                  <a:pt x="4942284" y="4230238"/>
                </a:lnTo>
                <a:lnTo>
                  <a:pt x="0" y="4230238"/>
                </a:ln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BBFCA7EA-CD3C-75DE-B80B-8D5D76F4E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36571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5230316" y="0"/>
            <a:ext cx="6958509" cy="68580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024128" y="728462"/>
            <a:ext cx="3267456" cy="1404394"/>
          </a:xfrm>
        </p:spPr>
        <p:txBody>
          <a:bodyPr anchor="b">
            <a:noAutofit/>
          </a:bodyPr>
          <a:lstStyle>
            <a:lvl1pP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F4AAFEAD-3918-9081-9009-1291C2E73D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199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0" y="2206752"/>
            <a:ext cx="12188825" cy="3182112"/>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651058" y="728462"/>
            <a:ext cx="8886708" cy="1188370"/>
          </a:xfrm>
        </p:spPr>
        <p:txBody>
          <a:bodyPr anchor="b">
            <a:noAutofit/>
          </a:bodyPr>
          <a:lstStyle>
            <a:lvl1pPr algn="ct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062D6D96-71EC-D78B-4FEF-3D48739F2E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422692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66C1C5-F12C-8B5D-CA9B-857BD1216258}"/>
              </a:ext>
            </a:extLst>
          </p:cNvPr>
          <p:cNvSpPr>
            <a:spLocks noGrp="1"/>
          </p:cNvSpPr>
          <p:nvPr>
            <p:ph type="pic" sz="quarter" idx="10"/>
          </p:nvPr>
        </p:nvSpPr>
        <p:spPr>
          <a:xfrm>
            <a:off x="0" y="-1"/>
            <a:ext cx="12188825" cy="3931921"/>
          </a:xfrm>
          <a:custGeom>
            <a:avLst/>
            <a:gdLst>
              <a:gd name="connsiteX0" fmla="*/ 0 w 12188825"/>
              <a:gd name="connsiteY0" fmla="*/ 0 h 4293096"/>
              <a:gd name="connsiteX1" fmla="*/ 12188825 w 12188825"/>
              <a:gd name="connsiteY1" fmla="*/ 0 h 4293096"/>
              <a:gd name="connsiteX2" fmla="*/ 12188825 w 12188825"/>
              <a:gd name="connsiteY2" fmla="*/ 4293096 h 4293096"/>
              <a:gd name="connsiteX3" fmla="*/ 0 w 12188825"/>
              <a:gd name="connsiteY3" fmla="*/ 4293096 h 4293096"/>
            </a:gdLst>
            <a:ahLst/>
            <a:cxnLst>
              <a:cxn ang="0">
                <a:pos x="connsiteX0" y="connsiteY0"/>
              </a:cxn>
              <a:cxn ang="0">
                <a:pos x="connsiteX1" y="connsiteY1"/>
              </a:cxn>
              <a:cxn ang="0">
                <a:pos x="connsiteX2" y="connsiteY2"/>
              </a:cxn>
              <a:cxn ang="0">
                <a:pos x="connsiteX3" y="connsiteY3"/>
              </a:cxn>
            </a:cxnLst>
            <a:rect l="l" t="t" r="r" b="b"/>
            <a:pathLst>
              <a:path w="12188825" h="4293096">
                <a:moveTo>
                  <a:pt x="0" y="0"/>
                </a:moveTo>
                <a:lnTo>
                  <a:pt x="12188825" y="0"/>
                </a:lnTo>
                <a:lnTo>
                  <a:pt x="12188825" y="4293096"/>
                </a:lnTo>
                <a:lnTo>
                  <a:pt x="0" y="4293096"/>
                </a:lnTo>
                <a:close/>
              </a:path>
            </a:pathLst>
          </a:custGeom>
        </p:spPr>
        <p:txBody>
          <a:bodyPr wrap="square" anchor="ctr">
            <a:noAutofit/>
          </a:bodyPr>
          <a:lstStyle>
            <a:lvl1pPr marL="0" indent="0" algn="ctr">
              <a:buFontTx/>
              <a:buNone/>
              <a:defRPr/>
            </a:lvl1pPr>
          </a:lstStyle>
          <a:p>
            <a:endParaRPr lang="en-US"/>
          </a:p>
        </p:txBody>
      </p:sp>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5157192"/>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2764561"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7739683"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F1528EFC-3E01-A526-0AA4-3357F34520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89023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3918156" cy="509048"/>
          </a:xfrm>
        </p:spPr>
        <p:txBody>
          <a:bodyPr>
            <a:noAutofit/>
          </a:bodyPr>
          <a:lstStyle>
            <a:lvl1pPr>
              <a:defRPr sz="3600" b="1">
                <a:latin typeface="+mn-lt"/>
              </a:defRPr>
            </a:lvl1pPr>
          </a:lstStyle>
          <a:p>
            <a:r>
              <a:rPr lang="en-US" dirty="0"/>
              <a:t>Click to edit</a:t>
            </a:r>
          </a:p>
        </p:txBody>
      </p:sp>
      <p:sp>
        <p:nvSpPr>
          <p:cNvPr id="5" name="Picture Placeholder 4">
            <a:extLst>
              <a:ext uri="{FF2B5EF4-FFF2-40B4-BE49-F238E27FC236}">
                <a16:creationId xmlns:a16="http://schemas.microsoft.com/office/drawing/2014/main" id="{3E7514AD-E87C-CA2A-D879-42F95D8DB31C}"/>
              </a:ext>
            </a:extLst>
          </p:cNvPr>
          <p:cNvSpPr>
            <a:spLocks noGrp="1"/>
          </p:cNvSpPr>
          <p:nvPr>
            <p:ph type="pic" sz="quarter" idx="10"/>
          </p:nvPr>
        </p:nvSpPr>
        <p:spPr>
          <a:xfrm>
            <a:off x="3142084" y="2780927"/>
            <a:ext cx="2448272" cy="5472608"/>
          </a:xfrm>
          <a:custGeom>
            <a:avLst/>
            <a:gdLst>
              <a:gd name="connsiteX0" fmla="*/ 1224136 w 2448272"/>
              <a:gd name="connsiteY0" fmla="*/ 0 h 5472608"/>
              <a:gd name="connsiteX1" fmla="*/ 2448272 w 2448272"/>
              <a:gd name="connsiteY1" fmla="*/ 1224136 h 5472608"/>
              <a:gd name="connsiteX2" fmla="*/ 2448272 w 2448272"/>
              <a:gd name="connsiteY2" fmla="*/ 4248472 h 5472608"/>
              <a:gd name="connsiteX3" fmla="*/ 1224136 w 2448272"/>
              <a:gd name="connsiteY3" fmla="*/ 5472608 h 5472608"/>
              <a:gd name="connsiteX4" fmla="*/ 0 w 2448272"/>
              <a:gd name="connsiteY4" fmla="*/ 4248472 h 5472608"/>
              <a:gd name="connsiteX5" fmla="*/ 0 w 2448272"/>
              <a:gd name="connsiteY5" fmla="*/ 1224136 h 5472608"/>
              <a:gd name="connsiteX6" fmla="*/ 1224136 w 2448272"/>
              <a:gd name="connsiteY6" fmla="*/ 0 h 547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272" h="5472608">
                <a:moveTo>
                  <a:pt x="1224136" y="0"/>
                </a:moveTo>
                <a:cubicBezTo>
                  <a:pt x="1900208" y="0"/>
                  <a:pt x="2448272" y="548064"/>
                  <a:pt x="2448272" y="1224136"/>
                </a:cubicBezTo>
                <a:lnTo>
                  <a:pt x="2448272" y="4248472"/>
                </a:lnTo>
                <a:cubicBezTo>
                  <a:pt x="2448272" y="4924544"/>
                  <a:pt x="1900208" y="5472608"/>
                  <a:pt x="1224136" y="5472608"/>
                </a:cubicBezTo>
                <a:cubicBezTo>
                  <a:pt x="548064" y="5472608"/>
                  <a:pt x="0" y="4924544"/>
                  <a:pt x="0" y="4248472"/>
                </a:cubicBezTo>
                <a:lnTo>
                  <a:pt x="0" y="1224136"/>
                </a:lnTo>
                <a:cubicBezTo>
                  <a:pt x="0" y="548064"/>
                  <a:pt x="548064" y="0"/>
                  <a:pt x="1224136"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3D4DFDC2-A0C9-CF19-4767-0181F69527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283858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2/1/2024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r>
              <a:rPr lang="en-US" dirty="0"/>
              <a:t>www.anubhavtrainings.com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pic>
        <p:nvPicPr>
          <p:cNvPr id="8" name="Picture 7">
            <a:extLst>
              <a:ext uri="{FF2B5EF4-FFF2-40B4-BE49-F238E27FC236}">
                <a16:creationId xmlns:a16="http://schemas.microsoft.com/office/drawing/2014/main" id="{DB2F0CBB-0DC1-7F2A-D522-1AA5EECA7227}"/>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55" r:id="rId4"/>
    <p:sldLayoutId id="2147483662" r:id="rId5"/>
    <p:sldLayoutId id="2147483664" r:id="rId6"/>
    <p:sldLayoutId id="2147483665" r:id="rId7"/>
    <p:sldLayoutId id="2147483666" r:id="rId8"/>
    <p:sldLayoutId id="2147483667" r:id="rId9"/>
    <p:sldLayoutId id="2147483668" r:id="rId10"/>
    <p:sldLayoutId id="2147483669" r:id="rId11"/>
    <p:sldLayoutId id="2147483671" r:id="rId12"/>
    <p:sldLayoutId id="2147483670" r:id="rId13"/>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customXml" Target="../ink/ink2.xml"/><Relationship Id="rId4" Type="http://schemas.openxmlformats.org/officeDocument/2006/relationships/image" Target="../media/image1111.png"/></Relationships>
</file>

<file path=ppt/slides/_rels/slide11.xml.rels><?xml version="1.0" encoding="UTF-8" standalone="yes"?>
<Relationships xmlns="http://schemas.openxmlformats.org/package/2006/relationships"><Relationship Id="rId3" Type="http://schemas.openxmlformats.org/officeDocument/2006/relationships/customXml" Target="../ink/ink3.xml"/><Relationship Id="rId7" Type="http://schemas.openxmlformats.org/officeDocument/2006/relationships/image" Target="../media/image1839.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customXml" Target="../ink/ink5.xml"/><Relationship Id="rId5" Type="http://schemas.openxmlformats.org/officeDocument/2006/relationships/customXml" Target="../ink/ink4.xml"/><Relationship Id="rId4" Type="http://schemas.openxmlformats.org/officeDocument/2006/relationships/image" Target="../media/image1111.png"/></Relationships>
</file>

<file path=ppt/slides/_rels/slide12.xml.rels><?xml version="1.0" encoding="UTF-8" standalone="yes"?>
<Relationships xmlns="http://schemas.openxmlformats.org/package/2006/relationships"><Relationship Id="rId8" Type="http://schemas.openxmlformats.org/officeDocument/2006/relationships/hyperlink" Target="https://youtu.be/r2LsDROiJ90?list=PLcxqFaocb9WLtnq-rpXbRy5hnKECxr95G" TargetMode="External"/><Relationship Id="rId3" Type="http://schemas.openxmlformats.org/officeDocument/2006/relationships/image" Target="../media/image6.png"/><Relationship Id="rId7" Type="http://schemas.openxmlformats.org/officeDocument/2006/relationships/hyperlink" Target="https://youtu.be/Tm1RFOt0KMY?list=PLcxqFaocb9WLtnq-rpXbRy5hnKECxr95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youtu.be/hbtnWi032Z8" TargetMode="External"/><Relationship Id="rId11" Type="http://schemas.openxmlformats.org/officeDocument/2006/relationships/hyperlink" Target="https://youtu.be/KLgTI1J5d3E" TargetMode="External"/><Relationship Id="rId5" Type="http://schemas.openxmlformats.org/officeDocument/2006/relationships/hyperlink" Target="https://www.youtube.com/watch?v=fpXoTqHLeSo&amp;list=PLcxqFaocb9WLtnq-rpXbRy5hnKECxr95G&amp;index=70" TargetMode="External"/><Relationship Id="rId10" Type="http://schemas.openxmlformats.org/officeDocument/2006/relationships/hyperlink" Target="https://youtu.be/1JkX-XuSeVE?list=PLcxqFaocb9WLtnq-rpXbRy5hnKECxr95G" TargetMode="External"/><Relationship Id="rId4" Type="http://schemas.openxmlformats.org/officeDocument/2006/relationships/hyperlink" Target="https://www.youtube.com/watch?v=h09XRxhpNXI&amp;list=PLcxqFaocb9WLtnq-rpXbRy5hnKECxr95G&amp;index=69" TargetMode="External"/><Relationship Id="rId9" Type="http://schemas.openxmlformats.org/officeDocument/2006/relationships/hyperlink" Target="https://youtu.be/dIMPMNlT7jQ?list=PLcxqFaocb9WLtnq-rpXbRy5hnKECxr95G" TargetMode="External"/></Relationships>
</file>

<file path=ppt/slides/_rels/slide13.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customXml" Target="../ink/ink7.xml"/><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www.pexels.com/photo/automotive-car-engine-1792236/" TargetMode="External"/><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youtube.com/watch?v=C9MWowuCxis&amp;list=PLcxqFaocb9WLtnq-rpXbRy5hnKECxr95G&amp;index=88" TargetMode="Externa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png"/><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help.sap.com/docs/SAP_HANA_PLATFORM/de2486ee947e43e684d39702027f8a94/28f2d64d4fab4e789ee0070be418419d.html" TargetMode="External"/><Relationship Id="rId4" Type="http://schemas.openxmlformats.org/officeDocument/2006/relationships/hyperlink" Target="https://help.sap.com/docs/SAP_HANA_PLATFOR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erson sitting on the floor using a computer&#10;&#10;Description automatically generated with medium confidence">
            <a:extLst>
              <a:ext uri="{FF2B5EF4-FFF2-40B4-BE49-F238E27FC236}">
                <a16:creationId xmlns:a16="http://schemas.microsoft.com/office/drawing/2014/main" id="{163910DD-E4DC-EB5C-1DC5-26A4E9F6135E}"/>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p:blipFill>
        <p:spPr>
          <a:xfrm>
            <a:off x="7874289" y="457200"/>
            <a:ext cx="3814597" cy="5943600"/>
          </a:xfrm>
        </p:spPr>
      </p:pic>
      <p:sp>
        <p:nvSpPr>
          <p:cNvPr id="23" name="Title 22">
            <a:extLst>
              <a:ext uri="{FF2B5EF4-FFF2-40B4-BE49-F238E27FC236}">
                <a16:creationId xmlns:a16="http://schemas.microsoft.com/office/drawing/2014/main" id="{46CB52B3-4EAB-0A19-8364-27ADBDC7AF4A}"/>
              </a:ext>
            </a:extLst>
          </p:cNvPr>
          <p:cNvSpPr>
            <a:spLocks noGrp="1"/>
          </p:cNvSpPr>
          <p:nvPr>
            <p:ph type="ctrTitle"/>
          </p:nvPr>
        </p:nvSpPr>
        <p:spPr>
          <a:xfrm>
            <a:off x="2863242" y="182764"/>
            <a:ext cx="5040560" cy="5492080"/>
          </a:xfrm>
        </p:spPr>
        <p:txBody>
          <a:bodyPr>
            <a:normAutofit fontScale="90000"/>
          </a:bodyPr>
          <a:lstStyle/>
          <a:p>
            <a:r>
              <a:rPr lang="en-US" sz="6600" b="1" dirty="0">
                <a:gradFill>
                  <a:gsLst>
                    <a:gs pos="4000">
                      <a:schemeClr val="accent2"/>
                    </a:gs>
                    <a:gs pos="100000">
                      <a:schemeClr val="accent1"/>
                    </a:gs>
                  </a:gsLst>
                  <a:lin ang="6000000" scaled="0"/>
                </a:gradFill>
                <a:latin typeface="Cooper Black" panose="0208090404030B020404" pitchFamily="18" charset="0"/>
              </a:rPr>
              <a:t>SAP </a:t>
            </a:r>
            <a:r>
              <a:rPr lang="en-US" sz="5300" b="1" dirty="0">
                <a:gradFill>
                  <a:gsLst>
                    <a:gs pos="4000">
                      <a:schemeClr val="accent2"/>
                    </a:gs>
                    <a:gs pos="100000">
                      <a:schemeClr val="accent1"/>
                    </a:gs>
                  </a:gsLst>
                  <a:lin ang="6000000" scaled="0"/>
                </a:gradFill>
                <a:latin typeface="Cooper Black" panose="0208090404030B020404" pitchFamily="18" charset="0"/>
              </a:rPr>
              <a:t>S/4HANA </a:t>
            </a:r>
            <a:r>
              <a:rPr lang="en-US" sz="6600" b="1" dirty="0">
                <a:gradFill>
                  <a:gsLst>
                    <a:gs pos="4000">
                      <a:schemeClr val="accent2"/>
                    </a:gs>
                    <a:gs pos="100000">
                      <a:schemeClr val="accent1"/>
                    </a:gs>
                  </a:gsLst>
                  <a:lin ang="6000000" scaled="0"/>
                </a:gradFill>
                <a:latin typeface="Cooper Black" panose="0208090404030B020404" pitchFamily="18" charset="0"/>
              </a:rPr>
              <a:t>CDS, BTP Full Stack Training</a:t>
            </a:r>
            <a:br>
              <a:rPr lang="en-US" sz="6600" b="1" dirty="0">
                <a:gradFill>
                  <a:gsLst>
                    <a:gs pos="4000">
                      <a:schemeClr val="accent2"/>
                    </a:gs>
                    <a:gs pos="100000">
                      <a:schemeClr val="accent1"/>
                    </a:gs>
                  </a:gsLst>
                  <a:lin ang="6000000" scaled="0"/>
                </a:gradFill>
              </a:rPr>
            </a:br>
            <a:r>
              <a:rPr lang="en-US" sz="4800" b="1" dirty="0">
                <a:solidFill>
                  <a:schemeClr val="accent1">
                    <a:lumMod val="60000"/>
                    <a:lumOff val="40000"/>
                  </a:schemeClr>
                </a:solidFill>
              </a:rPr>
              <a:t>Day 4</a:t>
            </a:r>
            <a:endParaRPr lang="en-US" sz="6600" b="1" dirty="0">
              <a:solidFill>
                <a:schemeClr val="accent1">
                  <a:lumMod val="60000"/>
                  <a:lumOff val="40000"/>
                </a:schemeClr>
              </a:solidFill>
            </a:endParaRPr>
          </a:p>
        </p:txBody>
      </p:sp>
      <p:sp>
        <p:nvSpPr>
          <p:cNvPr id="24" name="Subtitle 23">
            <a:extLst>
              <a:ext uri="{FF2B5EF4-FFF2-40B4-BE49-F238E27FC236}">
                <a16:creationId xmlns:a16="http://schemas.microsoft.com/office/drawing/2014/main" id="{6CFDB45A-0897-FF2D-1B30-8B859BC11928}"/>
              </a:ext>
            </a:extLst>
          </p:cNvPr>
          <p:cNvSpPr>
            <a:spLocks noGrp="1"/>
          </p:cNvSpPr>
          <p:nvPr>
            <p:ph type="subTitle" idx="1"/>
          </p:nvPr>
        </p:nvSpPr>
        <p:spPr>
          <a:xfrm>
            <a:off x="2863242" y="5506388"/>
            <a:ext cx="4465623" cy="440969"/>
          </a:xfrm>
        </p:spPr>
        <p:txBody>
          <a:bodyPr>
            <a:normAutofit fontScale="92500" lnSpcReduction="10000"/>
          </a:bodyPr>
          <a:lstStyle/>
          <a:p>
            <a:r>
              <a:rPr lang="en-US" sz="2400" b="1" spc="70" dirty="0">
                <a:solidFill>
                  <a:schemeClr val="accent3">
                    <a:lumMod val="25000"/>
                  </a:schemeClr>
                </a:solidFill>
              </a:rPr>
              <a:t>Anubhav Oberoy</a:t>
            </a:r>
          </a:p>
        </p:txBody>
      </p:sp>
      <p:sp>
        <p:nvSpPr>
          <p:cNvPr id="26" name="Footer Placeholder 25">
            <a:extLst>
              <a:ext uri="{FF2B5EF4-FFF2-40B4-BE49-F238E27FC236}">
                <a16:creationId xmlns:a16="http://schemas.microsoft.com/office/drawing/2014/main" id="{925DB5B4-7E1C-3D2C-9F9C-01006A4C5D84}"/>
              </a:ext>
            </a:extLst>
          </p:cNvPr>
          <p:cNvSpPr>
            <a:spLocks noGrp="1"/>
          </p:cNvSpPr>
          <p:nvPr>
            <p:ph type="ftr" sz="quarter" idx="14"/>
          </p:nvPr>
        </p:nvSpPr>
        <p:spPr>
          <a:xfrm>
            <a:off x="621804" y="5947357"/>
            <a:ext cx="3043906" cy="365125"/>
          </a:xfrm>
        </p:spPr>
        <p:txBody>
          <a:bodyPr/>
          <a:lstStyle/>
          <a:p>
            <a:r>
              <a:rPr lang="en-US" dirty="0"/>
              <a:t>AnubhavTrainings.com</a:t>
            </a:r>
          </a:p>
        </p:txBody>
      </p:sp>
      <p:sp>
        <p:nvSpPr>
          <p:cNvPr id="41" name="Rectangle 40">
            <a:extLst>
              <a:ext uri="{FF2B5EF4-FFF2-40B4-BE49-F238E27FC236}">
                <a16:creationId xmlns:a16="http://schemas.microsoft.com/office/drawing/2014/main" id="{CD4009DB-85F1-7667-6D05-F1074DA9C281}"/>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nchor with solid fill">
            <a:extLst>
              <a:ext uri="{FF2B5EF4-FFF2-40B4-BE49-F238E27FC236}">
                <a16:creationId xmlns:a16="http://schemas.microsoft.com/office/drawing/2014/main" id="{42403D08-73F6-329F-2B78-0A3EF69F4F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884" y="2403414"/>
            <a:ext cx="787858" cy="787858"/>
          </a:xfrm>
          <a:prstGeom prst="rect">
            <a:avLst/>
          </a:prstGeom>
        </p:spPr>
      </p:pic>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OIA Scenario – Based on EPM Model</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9354433" cy="2308324"/>
          </a:xfrm>
          <a:prstGeom prst="rect">
            <a:avLst/>
          </a:prstGeom>
          <a:noFill/>
        </p:spPr>
        <p:txBody>
          <a:bodyPr wrap="square" rtlCol="0">
            <a:spAutoFit/>
          </a:bodyPr>
          <a:lstStyle/>
          <a:p>
            <a:r>
              <a:rPr lang="en-US" sz="1800" b="1" dirty="0"/>
              <a:t>Open Item Analysis Scenario</a:t>
            </a:r>
          </a:p>
          <a:p>
            <a:r>
              <a:rPr lang="en-US" sz="1800" dirty="0"/>
              <a:t>Mr. </a:t>
            </a:r>
            <a:r>
              <a:rPr lang="en-US" sz="1800" dirty="0" err="1"/>
              <a:t>Jems</a:t>
            </a:r>
            <a:r>
              <a:rPr lang="en-US" sz="1800" dirty="0"/>
              <a:t> is 65-year-old men, working in </a:t>
            </a:r>
            <a:r>
              <a:rPr lang="en-US" sz="1800" dirty="0" err="1"/>
              <a:t>ITeIO</a:t>
            </a:r>
            <a:r>
              <a:rPr lang="en-US" sz="1800" dirty="0"/>
              <a:t> company since last 25 years as an </a:t>
            </a:r>
            <a:r>
              <a:rPr lang="en-US" sz="1800" b="1" dirty="0"/>
              <a:t>account receivable accountant.</a:t>
            </a:r>
            <a:r>
              <a:rPr lang="en-US" sz="1800" dirty="0"/>
              <a:t> He drives Audi A8 and lives in downtown in his own house near the lake. He loves reading books and do gardening. </a:t>
            </a:r>
          </a:p>
          <a:p>
            <a:endParaRPr lang="en-IN" sz="1800" b="1" dirty="0"/>
          </a:p>
          <a:p>
            <a:endParaRPr lang="en-IN" sz="1800" b="1" dirty="0"/>
          </a:p>
          <a:p>
            <a:r>
              <a:rPr lang="en-IN" sz="1800" b="1" dirty="0"/>
              <a:t>Who is an Account Receivable Accountant?</a:t>
            </a:r>
          </a:p>
          <a:p>
            <a:endParaRPr lang="en-US"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6,504 Old Man Face Illustrations &amp; Clip Art - iStock | Very ...">
            <a:extLst>
              <a:ext uri="{FF2B5EF4-FFF2-40B4-BE49-F238E27FC236}">
                <a16:creationId xmlns:a16="http://schemas.microsoft.com/office/drawing/2014/main" id="{8A7AFEC2-9110-2C73-0EF8-F312D05D39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05544" y="692697"/>
            <a:ext cx="2266579" cy="20882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6789B0-1D6B-26C1-608A-AE6FDF3F8485}"/>
              </a:ext>
            </a:extLst>
          </p:cNvPr>
          <p:cNvSpPr txBox="1"/>
          <p:nvPr/>
        </p:nvSpPr>
        <p:spPr>
          <a:xfrm>
            <a:off x="297244" y="3116689"/>
            <a:ext cx="11594335" cy="1477328"/>
          </a:xfrm>
          <a:prstGeom prst="rect">
            <a:avLst/>
          </a:prstGeom>
          <a:noFill/>
        </p:spPr>
        <p:txBody>
          <a:bodyPr wrap="square" rtlCol="0">
            <a:spAutoFit/>
          </a:bodyPr>
          <a:lstStyle/>
          <a:p>
            <a:r>
              <a:rPr lang="en-US" sz="1800" dirty="0"/>
              <a:t>Cash has a very important role for the success of the business. It is in the best interest of a company to collect the pending dues from their customers on time. By putting this cash back into the system company can execute their expansion plans and perform better for profitability in the future. An accountant’s job is to look into the system and find out all the unpaid invoices. He typically comes into the office and look for invoices are pending since long time and exceeds a particular threshold. Classify these invoices and perform dunning (contact customers).</a:t>
            </a:r>
          </a:p>
        </p:txBody>
      </p:sp>
    </p:spTree>
    <p:extLst>
      <p:ext uri="{BB962C8B-B14F-4D97-AF65-F5344CB8AC3E}">
        <p14:creationId xmlns:p14="http://schemas.microsoft.com/office/powerpoint/2010/main" val="229617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Takt Plan</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4524315"/>
          </a:xfrm>
          <a:prstGeom prst="rect">
            <a:avLst/>
          </a:prstGeom>
          <a:noFill/>
        </p:spPr>
        <p:txBody>
          <a:bodyPr wrap="square" rtlCol="0">
            <a:spAutoFit/>
          </a:bodyPr>
          <a:lstStyle/>
          <a:p>
            <a:pPr marL="342900" indent="-342900">
              <a:buAutoNum type="arabicPeriod"/>
            </a:pPr>
            <a:r>
              <a:rPr lang="en-US" sz="1600" dirty="0"/>
              <a:t>Store the threshold levels inside a customizing table for the user – ZDP_CUST</a:t>
            </a:r>
          </a:p>
          <a:p>
            <a:pPr marL="342900" indent="-342900">
              <a:buAutoNum type="arabicPeriod"/>
            </a:pPr>
            <a:endParaRPr lang="en-US" sz="1600" dirty="0"/>
          </a:p>
          <a:p>
            <a:pPr marL="342900" indent="-342900">
              <a:buAutoNum type="arabicPeriod"/>
            </a:pPr>
            <a:r>
              <a:rPr lang="en-US" sz="1600" dirty="0"/>
              <a:t>How long the invoices are due on average days basis</a:t>
            </a:r>
          </a:p>
          <a:p>
            <a:pPr marL="952393" lvl="1" indent="-342900">
              <a:buAutoNum type="arabicPeriod"/>
            </a:pPr>
            <a:r>
              <a:rPr lang="en-US" sz="1600" dirty="0"/>
              <a:t>Invoices which are unpaid by the customers – SNWD_SO_INV_HEAD where </a:t>
            </a:r>
            <a:r>
              <a:rPr lang="en-US" sz="1600" dirty="0" err="1"/>
              <a:t>Payment_status</a:t>
            </a:r>
            <a:r>
              <a:rPr lang="en-US" sz="1600" dirty="0"/>
              <a:t> = ‘’</a:t>
            </a:r>
          </a:p>
          <a:p>
            <a:pPr marL="952393" lvl="1" indent="-342900">
              <a:buAutoNum type="arabicPeriod"/>
            </a:pPr>
            <a:r>
              <a:rPr lang="en-US" sz="1600" dirty="0"/>
              <a:t>Calculate the average no. of days since when every invoice is pending for each customer (Today – When was changed)</a:t>
            </a:r>
          </a:p>
          <a:p>
            <a:pPr marL="952393" lvl="1" indent="-342900">
              <a:buAutoNum type="arabicPeriod"/>
            </a:pPr>
            <a:r>
              <a:rPr lang="en-US" sz="1600" dirty="0"/>
              <a:t>We will calculate average = Total (How many days all invoices are due) / Count (Count of invoices)</a:t>
            </a:r>
          </a:p>
          <a:p>
            <a:pPr lvl="2"/>
            <a:r>
              <a:rPr lang="en-US" sz="1600" dirty="0"/>
              <a:t>e.g. total 4 invoices due as 10,20,30,5 = 10+20+30+5 / 4</a:t>
            </a:r>
          </a:p>
          <a:p>
            <a:pPr marL="952393" lvl="1" indent="-342900">
              <a:buAutoNum type="arabicPeriod" startAt="4"/>
            </a:pPr>
            <a:r>
              <a:rPr lang="en-US" sz="1600" dirty="0"/>
              <a:t>Join this with the customer master SNWD_BPA</a:t>
            </a:r>
          </a:p>
          <a:p>
            <a:pPr marL="952393" lvl="1" indent="-342900">
              <a:buAutoNum type="arabicPeriod" startAt="4"/>
            </a:pPr>
            <a:endParaRPr lang="en-US" sz="1600" dirty="0"/>
          </a:p>
          <a:p>
            <a:r>
              <a:rPr lang="en-US" sz="1600" dirty="0"/>
              <a:t>3. Calculate the total due amount in </a:t>
            </a:r>
            <a:r>
              <a:rPr lang="en-US" sz="1600" b="1" dirty="0"/>
              <a:t>common currency</a:t>
            </a:r>
          </a:p>
          <a:p>
            <a:r>
              <a:rPr lang="en-US" sz="1600" b="1" dirty="0"/>
              <a:t>           </a:t>
            </a:r>
            <a:r>
              <a:rPr lang="en-US" sz="1600" dirty="0"/>
              <a:t>1. Find the open invoices which are due SNWD_SO_INV_HEAD , </a:t>
            </a:r>
            <a:r>
              <a:rPr lang="en-US" sz="1600" dirty="0" err="1"/>
              <a:t>Payment_Status</a:t>
            </a:r>
            <a:r>
              <a:rPr lang="en-US" sz="1600" dirty="0"/>
              <a:t> = ‘’</a:t>
            </a:r>
          </a:p>
          <a:p>
            <a:r>
              <a:rPr lang="en-US" sz="1600" dirty="0"/>
              <a:t>           2. get the items for each due invoice and its amount with currency code – SNWD_SO_INV_ITEM, CONVER_TO_CURRENCY</a:t>
            </a:r>
          </a:p>
          <a:p>
            <a:r>
              <a:rPr lang="en-US" sz="1600" dirty="0"/>
              <a:t>           3. Convert the amount to a common currency which we can read from the Customizing table</a:t>
            </a:r>
          </a:p>
          <a:p>
            <a:r>
              <a:rPr lang="en-IN" sz="1600" dirty="0"/>
              <a:t>           4. Total due amount and join with Customer Data</a:t>
            </a:r>
          </a:p>
          <a:p>
            <a:endParaRPr lang="en-IN" sz="1600" dirty="0"/>
          </a:p>
          <a:p>
            <a:r>
              <a:rPr lang="en-IN" sz="1600" dirty="0"/>
              <a:t>4. Compare the open days and open amount with the threshold, if yes, we will tag the customer.</a:t>
            </a:r>
          </a:p>
          <a:p>
            <a:endParaRPr lang="en-IN" sz="16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BE4228D-16A8-05BD-EED0-BBE8EA03DEB7}"/>
                  </a:ext>
                </a:extLst>
              </p14:cNvPr>
              <p14:cNvContentPartPr/>
              <p14:nvPr/>
            </p14:nvContentPartPr>
            <p14:xfrm>
              <a:off x="1166473" y="335990"/>
              <a:ext cx="360" cy="360"/>
            </p14:xfrm>
          </p:contentPart>
        </mc:Choice>
        <mc:Fallback xmlns="">
          <p:pic>
            <p:nvPicPr>
              <p:cNvPr id="9" name="Ink 8">
                <a:extLst>
                  <a:ext uri="{FF2B5EF4-FFF2-40B4-BE49-F238E27FC236}">
                    <a16:creationId xmlns:a16="http://schemas.microsoft.com/office/drawing/2014/main" id="{9BE4228D-16A8-05BD-EED0-BBE8EA03DEB7}"/>
                  </a:ext>
                </a:extLst>
              </p:cNvPr>
              <p:cNvPicPr/>
              <p:nvPr/>
            </p:nvPicPr>
            <p:blipFill>
              <a:blip r:embed="rId7"/>
              <a:stretch>
                <a:fillRect/>
              </a:stretch>
            </p:blipFill>
            <p:spPr>
              <a:xfrm>
                <a:off x="1157473" y="326990"/>
                <a:ext cx="18000" cy="18000"/>
              </a:xfrm>
              <a:prstGeom prst="rect">
                <a:avLst/>
              </a:prstGeom>
            </p:spPr>
          </p:pic>
        </mc:Fallback>
      </mc:AlternateContent>
      <p:sp>
        <p:nvSpPr>
          <p:cNvPr id="10" name="Right Brace 9">
            <a:extLst>
              <a:ext uri="{FF2B5EF4-FFF2-40B4-BE49-F238E27FC236}">
                <a16:creationId xmlns:a16="http://schemas.microsoft.com/office/drawing/2014/main" id="{F2C1FCF0-E320-BE1D-77DA-F2816C5EE940}"/>
              </a:ext>
            </a:extLst>
          </p:cNvPr>
          <p:cNvSpPr/>
          <p:nvPr/>
        </p:nvSpPr>
        <p:spPr>
          <a:xfrm>
            <a:off x="10054852" y="871680"/>
            <a:ext cx="1512168" cy="21972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CE7E56F-A15D-B3AE-BCF6-F87F32B27CF1}"/>
              </a:ext>
            </a:extLst>
          </p:cNvPr>
          <p:cNvSpPr txBox="1"/>
          <p:nvPr/>
        </p:nvSpPr>
        <p:spPr>
          <a:xfrm>
            <a:off x="11189881" y="1969152"/>
            <a:ext cx="813007" cy="369332"/>
          </a:xfrm>
          <a:prstGeom prst="rect">
            <a:avLst/>
          </a:prstGeom>
          <a:noFill/>
        </p:spPr>
        <p:txBody>
          <a:bodyPr wrap="square" rtlCol="0">
            <a:spAutoFit/>
          </a:bodyPr>
          <a:lstStyle/>
          <a:p>
            <a:r>
              <a:rPr lang="en-US" sz="1800" b="1" dirty="0"/>
              <a:t>Takt1</a:t>
            </a:r>
          </a:p>
        </p:txBody>
      </p:sp>
      <p:sp>
        <p:nvSpPr>
          <p:cNvPr id="12" name="TextBox 11">
            <a:extLst>
              <a:ext uri="{FF2B5EF4-FFF2-40B4-BE49-F238E27FC236}">
                <a16:creationId xmlns:a16="http://schemas.microsoft.com/office/drawing/2014/main" id="{D011ED6B-5D61-8E72-4AC7-EB917306197D}"/>
              </a:ext>
            </a:extLst>
          </p:cNvPr>
          <p:cNvSpPr txBox="1"/>
          <p:nvPr/>
        </p:nvSpPr>
        <p:spPr>
          <a:xfrm>
            <a:off x="11441942" y="3429000"/>
            <a:ext cx="813007" cy="369332"/>
          </a:xfrm>
          <a:prstGeom prst="rect">
            <a:avLst/>
          </a:prstGeom>
          <a:noFill/>
        </p:spPr>
        <p:txBody>
          <a:bodyPr wrap="square" rtlCol="0">
            <a:spAutoFit/>
          </a:bodyPr>
          <a:lstStyle/>
          <a:p>
            <a:r>
              <a:rPr lang="en-US" sz="1800" b="1" dirty="0"/>
              <a:t>Takt2</a:t>
            </a:r>
          </a:p>
        </p:txBody>
      </p:sp>
      <p:sp>
        <p:nvSpPr>
          <p:cNvPr id="13" name="Right Brace 12">
            <a:extLst>
              <a:ext uri="{FF2B5EF4-FFF2-40B4-BE49-F238E27FC236}">
                <a16:creationId xmlns:a16="http://schemas.microsoft.com/office/drawing/2014/main" id="{629D82FD-FDDC-B2BB-40AE-769C845749E7}"/>
              </a:ext>
            </a:extLst>
          </p:cNvPr>
          <p:cNvSpPr/>
          <p:nvPr/>
        </p:nvSpPr>
        <p:spPr>
          <a:xfrm>
            <a:off x="10990956" y="3237025"/>
            <a:ext cx="504056" cy="17041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18484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3841152" cy="478800"/>
          </a:xfrm>
        </p:spPr>
        <p:txBody>
          <a:bodyPr/>
          <a:lstStyle/>
          <a:p>
            <a:r>
              <a:rPr lang="en-US" sz="3200" b="1" i="0" dirty="0">
                <a:solidFill>
                  <a:srgbClr val="000000"/>
                </a:solidFill>
                <a:effectLst/>
                <a:latin typeface="Cooper Black" panose="0208090404030B020404" pitchFamily="18" charset="0"/>
              </a:rPr>
              <a:t>Questions</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5909310"/>
          </a:xfrm>
          <a:prstGeom prst="rect">
            <a:avLst/>
          </a:prstGeom>
          <a:noFill/>
        </p:spPr>
        <p:txBody>
          <a:bodyPr wrap="square" rtlCol="0">
            <a:spAutoFit/>
          </a:bodyPr>
          <a:lstStyle/>
          <a:p>
            <a:pPr marL="342900" indent="-342900">
              <a:buAutoNum type="arabicPeriod"/>
            </a:pPr>
            <a:r>
              <a:rPr lang="en-US" sz="1800" dirty="0"/>
              <a:t>How to debug an AMDP</a:t>
            </a:r>
          </a:p>
          <a:p>
            <a:pPr lvl="1"/>
            <a:r>
              <a:rPr lang="en-US" sz="1800" dirty="0">
                <a:hlinkClick r:id="rId4"/>
              </a:rPr>
              <a:t>https://www.youtube.com/watch?v=h09XRxhpNXI&amp;list=PLcxqFaocb9WLtnq-rpXbRy5hnKECxr95G&amp;index=69</a:t>
            </a:r>
            <a:endParaRPr lang="en-US" sz="1800" dirty="0"/>
          </a:p>
          <a:p>
            <a:pPr lvl="1"/>
            <a:r>
              <a:rPr lang="en-US" sz="1800" dirty="0">
                <a:hlinkClick r:id="rId5"/>
              </a:rPr>
              <a:t>https://www.youtube.com/watch?v=fpXoTqHLeSo&amp;list=PLcxqFaocb9WLtnq-rpXbRy5hnKECxr95G&amp;index=70</a:t>
            </a:r>
            <a:endParaRPr lang="en-US" sz="1800" dirty="0"/>
          </a:p>
          <a:p>
            <a:pPr lvl="1"/>
            <a:endParaRPr lang="en-US" sz="1800" dirty="0"/>
          </a:p>
          <a:p>
            <a:pPr marL="342900" indent="-342900">
              <a:buAutoNum type="arabicPeriod"/>
            </a:pPr>
            <a:r>
              <a:rPr lang="en-US" sz="1800" dirty="0"/>
              <a:t>Can I pass select option to AMDP</a:t>
            </a:r>
          </a:p>
          <a:p>
            <a:pPr lvl="1"/>
            <a:r>
              <a:rPr lang="en-US" sz="1800" dirty="0">
                <a:hlinkClick r:id="rId6"/>
              </a:rPr>
              <a:t>https://youtu.be/hbtnWi032Z8</a:t>
            </a:r>
            <a:endParaRPr lang="en-US" sz="1800" dirty="0"/>
          </a:p>
          <a:p>
            <a:pPr lvl="1"/>
            <a:endParaRPr lang="en-US" sz="1800" dirty="0"/>
          </a:p>
          <a:p>
            <a:pPr marL="342900" indent="-342900">
              <a:buAutoNum type="arabicPeriod"/>
            </a:pPr>
            <a:r>
              <a:rPr lang="en-US" sz="1800" dirty="0"/>
              <a:t>Can I call another AMDP inside my AMDP</a:t>
            </a:r>
          </a:p>
          <a:p>
            <a:pPr lvl="1"/>
            <a:r>
              <a:rPr lang="en-US" sz="1800" dirty="0">
                <a:hlinkClick r:id="rId7"/>
              </a:rPr>
              <a:t>https://youtu.be/Tm1RFOt0KMY?list=PLcxqFaocb9WLtnq-rpXbRy5hnKECxr95G</a:t>
            </a:r>
            <a:endParaRPr lang="en-US" sz="1800" dirty="0"/>
          </a:p>
          <a:p>
            <a:pPr lvl="1"/>
            <a:r>
              <a:rPr lang="en-US" sz="1800" dirty="0">
                <a:hlinkClick r:id="rId8"/>
              </a:rPr>
              <a:t>https://youtu.be/r2LsDROiJ90?list=PLcxqFaocb9WLtnq-rpXbRy5hnKECxr95G</a:t>
            </a:r>
            <a:endParaRPr lang="en-US" sz="1800" dirty="0"/>
          </a:p>
          <a:p>
            <a:pPr lvl="1"/>
            <a:r>
              <a:rPr lang="en-US" sz="1800" dirty="0">
                <a:hlinkClick r:id="rId9"/>
              </a:rPr>
              <a:t>https://youtu.be/dIMPMNlT7jQ?list=PLcxqFaocb9WLtnq-rpXbRy5hnKECxr95G</a:t>
            </a:r>
            <a:endParaRPr lang="en-US" sz="1800" dirty="0"/>
          </a:p>
          <a:p>
            <a:pPr lvl="1"/>
            <a:endParaRPr lang="en-US" sz="1800" dirty="0"/>
          </a:p>
          <a:p>
            <a:pPr marL="342900" indent="-342900">
              <a:buAutoNum type="arabicPeriod"/>
            </a:pPr>
            <a:r>
              <a:rPr lang="en-US" sz="1800" dirty="0"/>
              <a:t>Can I see another practical AMDP scenario other than OIA, ABAP equivalent of FOR ALL ENTRIES</a:t>
            </a:r>
          </a:p>
          <a:p>
            <a:pPr lvl="1"/>
            <a:r>
              <a:rPr lang="en-US" sz="1800" dirty="0">
                <a:hlinkClick r:id="rId10"/>
              </a:rPr>
              <a:t>https://youtu.be/1JkX-XuSeVE?list=PLcxqFaocb9WLtnq-rpXbRy5hnKECxr95G</a:t>
            </a:r>
            <a:endParaRPr lang="en-US" sz="1800" dirty="0"/>
          </a:p>
          <a:p>
            <a:pPr lvl="1"/>
            <a:endParaRPr lang="en-US" sz="1800" dirty="0"/>
          </a:p>
          <a:p>
            <a:pPr marL="342900" indent="-342900">
              <a:buAutoNum type="arabicPeriod"/>
            </a:pPr>
            <a:r>
              <a:rPr lang="en-US" sz="1800" dirty="0"/>
              <a:t>How to do performance analysis of an AMDP</a:t>
            </a:r>
          </a:p>
          <a:p>
            <a:r>
              <a:rPr lang="en-US" sz="1800" dirty="0">
                <a:hlinkClick r:id="rId11"/>
              </a:rPr>
              <a:t>https://youtu.be/KLgTI1J5d3E</a:t>
            </a:r>
            <a:endParaRPr lang="en-US" sz="1800" dirty="0"/>
          </a:p>
          <a:p>
            <a:endParaRPr lang="en-US" sz="1800" dirty="0"/>
          </a:p>
          <a:p>
            <a:pPr marL="342900" indent="-342900">
              <a:buAutoNum type="arabicPeriod"/>
            </a:pPr>
            <a:endParaRPr lang="en-IN" sz="1800" dirty="0"/>
          </a:p>
        </p:txBody>
      </p:sp>
    </p:spTree>
    <p:extLst>
      <p:ext uri="{BB962C8B-B14F-4D97-AF65-F5344CB8AC3E}">
        <p14:creationId xmlns:p14="http://schemas.microsoft.com/office/powerpoint/2010/main" val="46731088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Title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2308324"/>
          </a:xfrm>
          <a:prstGeom prst="rect">
            <a:avLst/>
          </a:prstGeom>
          <a:noFill/>
        </p:spPr>
        <p:txBody>
          <a:bodyPr wrap="square" rtlCol="0">
            <a:spAutoFit/>
          </a:bodyPr>
          <a:lstStyle/>
          <a:p>
            <a:r>
              <a:rPr lang="en-US" sz="1800" b="1" dirty="0"/>
              <a:t>When to create CDS v/s AMDP</a:t>
            </a:r>
          </a:p>
          <a:p>
            <a:pPr marL="285750" indent="-285750">
              <a:buFontTx/>
              <a:buChar char="-"/>
            </a:pPr>
            <a:r>
              <a:rPr lang="en-US" sz="1800" dirty="0"/>
              <a:t>If you are on HANA and CDS is not enough for performance then only you should go </a:t>
            </a:r>
            <a:r>
              <a:rPr lang="en-US" sz="1800" dirty="0" err="1"/>
              <a:t>amdp</a:t>
            </a:r>
            <a:endParaRPr lang="en-US" sz="1800" dirty="0"/>
          </a:p>
          <a:p>
            <a:pPr marL="285750" indent="-285750">
              <a:buFontTx/>
              <a:buChar char="-"/>
            </a:pPr>
            <a:endParaRPr lang="en-US" sz="1800" dirty="0"/>
          </a:p>
          <a:p>
            <a:r>
              <a:rPr lang="en-US" sz="1800" dirty="0"/>
              <a:t>Limitations/Drawbacks of AMDP</a:t>
            </a:r>
          </a:p>
          <a:p>
            <a:pPr marL="285750" indent="-285750">
              <a:buFontTx/>
              <a:buChar char="-"/>
            </a:pPr>
            <a:r>
              <a:rPr lang="en-IN" sz="1800" dirty="0"/>
              <a:t>You need to do client handling yourself</a:t>
            </a:r>
          </a:p>
          <a:p>
            <a:pPr marL="285750" indent="-285750">
              <a:buFontTx/>
              <a:buChar char="-"/>
            </a:pPr>
            <a:r>
              <a:rPr lang="en-IN" sz="1800" dirty="0"/>
              <a:t>You will lose LUW benefit for update scenario</a:t>
            </a:r>
          </a:p>
          <a:p>
            <a:pPr marL="285750" indent="-285750">
              <a:buFontTx/>
              <a:buChar char="-"/>
            </a:pPr>
            <a:r>
              <a:rPr lang="en-IN" sz="1800" dirty="0"/>
              <a:t>Not have data locking concept</a:t>
            </a:r>
          </a:p>
          <a:p>
            <a:pPr marL="285750" indent="-285750">
              <a:buFontTx/>
              <a:buChar char="-"/>
            </a:pPr>
            <a:r>
              <a:rPr lang="en-IN" sz="1800" dirty="0"/>
              <a:t>Debugging is sometime hard to trace runtime issues generic </a:t>
            </a:r>
            <a:r>
              <a:rPr lang="en-IN" sz="1800" dirty="0" err="1"/>
              <a:t>cx_amdp_error</a:t>
            </a:r>
            <a:endParaRPr lang="en-IN"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1783356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6264696" cy="478800"/>
          </a:xfrm>
        </p:spPr>
        <p:txBody>
          <a:bodyPr/>
          <a:lstStyle/>
          <a:p>
            <a:r>
              <a:rPr lang="en-US" sz="3200" b="1" i="0" dirty="0">
                <a:solidFill>
                  <a:srgbClr val="000000"/>
                </a:solidFill>
                <a:effectLst/>
                <a:latin typeface="Cooper Black" panose="0208090404030B020404" pitchFamily="18" charset="0"/>
              </a:rPr>
              <a:t>CDS Table Function</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3416320"/>
          </a:xfrm>
          <a:prstGeom prst="rect">
            <a:avLst/>
          </a:prstGeom>
          <a:noFill/>
        </p:spPr>
        <p:txBody>
          <a:bodyPr wrap="square" rtlCol="0">
            <a:spAutoFit/>
          </a:bodyPr>
          <a:lstStyle/>
          <a:p>
            <a:r>
              <a:rPr lang="en-US" sz="1800" dirty="0"/>
              <a:t>There are following additional features and support needed in CDS</a:t>
            </a:r>
          </a:p>
          <a:p>
            <a:pPr marL="342900" indent="-342900">
              <a:buAutoNum type="arabicPeriod"/>
            </a:pPr>
            <a:r>
              <a:rPr lang="en-US" sz="1800" dirty="0"/>
              <a:t>CDS Views do a strict type check when we do associations and joins because of that we have certain limitations in CDS Views</a:t>
            </a:r>
          </a:p>
          <a:p>
            <a:pPr marL="342900" indent="-342900">
              <a:buAutoNum type="arabicPeriod"/>
            </a:pPr>
            <a:r>
              <a:rPr lang="en-US" sz="1800" dirty="0"/>
              <a:t>If we want to integrate AMDP with CDS</a:t>
            </a:r>
          </a:p>
          <a:p>
            <a:pPr marL="342900" indent="-342900">
              <a:buAutoNum type="arabicPeriod"/>
            </a:pPr>
            <a:r>
              <a:rPr lang="en-US" sz="1800" dirty="0"/>
              <a:t>If we want to use HANA native features with CDS</a:t>
            </a:r>
          </a:p>
          <a:p>
            <a:pPr marL="342900" indent="-342900">
              <a:buAutoNum type="arabicPeriod"/>
            </a:pPr>
            <a:r>
              <a:rPr lang="en-US" sz="1800" dirty="0"/>
              <a:t>Complex logic we want to be implemented using CDS (SQL Script)</a:t>
            </a:r>
          </a:p>
          <a:p>
            <a:pPr marL="342900" indent="-342900">
              <a:buAutoNum type="arabicPeriod"/>
            </a:pPr>
            <a:endParaRPr lang="en-US" sz="1800" dirty="0"/>
          </a:p>
          <a:p>
            <a:pPr marL="285750" indent="-285750">
              <a:buFont typeface="Arial" panose="020B0604020202020204" pitchFamily="34" charset="0"/>
              <a:buChar char="•"/>
            </a:pPr>
            <a:r>
              <a:rPr lang="en-US" sz="1800" dirty="0"/>
              <a:t>CDS Table functions are just like AMDP. An AMDP generates a procedure in HANA but a CDS Table function creates a table function (UDF) in HANA.</a:t>
            </a:r>
          </a:p>
          <a:p>
            <a:pPr marL="285750" indent="-285750">
              <a:buFont typeface="Arial" panose="020B0604020202020204" pitchFamily="34" charset="0"/>
              <a:buChar char="•"/>
            </a:pPr>
            <a:r>
              <a:rPr lang="en-US" sz="1800" dirty="0"/>
              <a:t>A table function definition defines the structure of output table</a:t>
            </a:r>
          </a:p>
          <a:p>
            <a:pPr marL="285750" indent="-285750">
              <a:buFont typeface="Arial" panose="020B0604020202020204" pitchFamily="34" charset="0"/>
              <a:buChar char="•"/>
            </a:pPr>
            <a:r>
              <a:rPr lang="en-US" sz="1800" dirty="0"/>
              <a:t>The definition must be activated first before we create </a:t>
            </a:r>
            <a:r>
              <a:rPr lang="en-US" sz="1800" dirty="0" err="1"/>
              <a:t>Sql</a:t>
            </a:r>
            <a:r>
              <a:rPr lang="en-US" sz="1800" dirty="0"/>
              <a:t> script logic in </a:t>
            </a:r>
            <a:r>
              <a:rPr lang="en-US" sz="1800" dirty="0" err="1"/>
              <a:t>amdp</a:t>
            </a:r>
            <a:r>
              <a:rPr lang="en-US" sz="1800" dirty="0"/>
              <a:t> class</a:t>
            </a:r>
          </a:p>
          <a:p>
            <a:endParaRPr lang="en-IN" sz="1800" dirty="0"/>
          </a:p>
        </p:txBody>
      </p:sp>
    </p:spTree>
    <p:extLst>
      <p:ext uri="{BB962C8B-B14F-4D97-AF65-F5344CB8AC3E}">
        <p14:creationId xmlns:p14="http://schemas.microsoft.com/office/powerpoint/2010/main" val="24878613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8856984" cy="478800"/>
          </a:xfrm>
        </p:spPr>
        <p:txBody>
          <a:bodyPr/>
          <a:lstStyle/>
          <a:p>
            <a:r>
              <a:rPr lang="en-US" sz="3200" b="1" i="0" dirty="0">
                <a:solidFill>
                  <a:srgbClr val="000000"/>
                </a:solidFill>
                <a:effectLst/>
                <a:latin typeface="Cooper Black" panose="0208090404030B020404" pitchFamily="18" charset="0"/>
              </a:rPr>
              <a:t>CDS-BOPF Integration</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1754326"/>
          </a:xfrm>
          <a:prstGeom prst="rect">
            <a:avLst/>
          </a:prstGeom>
          <a:noFill/>
        </p:spPr>
        <p:txBody>
          <a:bodyPr wrap="square" rtlCol="0">
            <a:spAutoFit/>
          </a:bodyPr>
          <a:lstStyle/>
          <a:p>
            <a:pPr marL="342900" indent="-342900">
              <a:buAutoNum type="arabicPeriod"/>
            </a:pPr>
            <a:r>
              <a:rPr lang="en-IN" sz="1800" dirty="0"/>
              <a:t>Can I update data using CDS views also.</a:t>
            </a:r>
          </a:p>
          <a:p>
            <a:pPr marL="342900" indent="-342900">
              <a:buAutoNum type="arabicPeriod"/>
            </a:pPr>
            <a:r>
              <a:rPr lang="en-IN" sz="1800" dirty="0"/>
              <a:t>Anubhav SAPGUI have locking concept while data updates, can we also do it while building app from Fiori</a:t>
            </a:r>
          </a:p>
          <a:p>
            <a:pPr marL="342900" indent="-342900">
              <a:buAutoNum type="arabicPeriod"/>
            </a:pPr>
            <a:r>
              <a:rPr lang="en-IN" sz="1800" dirty="0"/>
              <a:t>What is BOPF, my manager asked me to learn CDS and BOPF for next project</a:t>
            </a:r>
          </a:p>
          <a:p>
            <a:pPr marL="342900" indent="-342900">
              <a:buAutoNum type="arabicPeriod"/>
            </a:pPr>
            <a:r>
              <a:rPr lang="en-IN" sz="1800" dirty="0"/>
              <a:t>What is Fiori programming model for S/4HANA</a:t>
            </a:r>
          </a:p>
          <a:p>
            <a:pPr marL="342900" indent="-342900">
              <a:buAutoNum type="arabicPeriod"/>
            </a:pPr>
            <a:r>
              <a:rPr lang="en-IN" sz="1800" dirty="0"/>
              <a:t>How can we overcome disadvantages of GUI applications?</a:t>
            </a:r>
          </a:p>
          <a:p>
            <a:pPr marL="342900" indent="-342900">
              <a:buAutoNum type="arabicPeriod"/>
            </a:pPr>
            <a:r>
              <a:rPr lang="en-IN" sz="1800" dirty="0"/>
              <a:t>Why did SAP choose still ABAP as middleware for S/4HANA Solution?</a:t>
            </a:r>
          </a:p>
        </p:txBody>
      </p:sp>
      <p:sp>
        <p:nvSpPr>
          <p:cNvPr id="2" name="Rectangle 1">
            <a:extLst>
              <a:ext uri="{FF2B5EF4-FFF2-40B4-BE49-F238E27FC236}">
                <a16:creationId xmlns:a16="http://schemas.microsoft.com/office/drawing/2014/main" id="{8C9B2934-8220-E5F1-9F6C-781336E4070C}"/>
              </a:ext>
            </a:extLst>
          </p:cNvPr>
          <p:cNvSpPr/>
          <p:nvPr/>
        </p:nvSpPr>
        <p:spPr>
          <a:xfrm>
            <a:off x="1664527" y="2696872"/>
            <a:ext cx="1474103"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a:t>
            </a:r>
          </a:p>
        </p:txBody>
      </p:sp>
      <p:sp>
        <p:nvSpPr>
          <p:cNvPr id="6" name="Rectangle 5">
            <a:extLst>
              <a:ext uri="{FF2B5EF4-FFF2-40B4-BE49-F238E27FC236}">
                <a16:creationId xmlns:a16="http://schemas.microsoft.com/office/drawing/2014/main" id="{6C124BDF-72D7-E2A8-804E-F4689A6CABBC}"/>
              </a:ext>
            </a:extLst>
          </p:cNvPr>
          <p:cNvSpPr/>
          <p:nvPr/>
        </p:nvSpPr>
        <p:spPr>
          <a:xfrm>
            <a:off x="601379" y="3744906"/>
            <a:ext cx="3600400" cy="1052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7" name="Flowchart: Magnetic Disk 6">
            <a:extLst>
              <a:ext uri="{FF2B5EF4-FFF2-40B4-BE49-F238E27FC236}">
                <a16:creationId xmlns:a16="http://schemas.microsoft.com/office/drawing/2014/main" id="{9F337B33-7F1C-2644-DCD9-6F8363212E01}"/>
              </a:ext>
            </a:extLst>
          </p:cNvPr>
          <p:cNvSpPr/>
          <p:nvPr/>
        </p:nvSpPr>
        <p:spPr>
          <a:xfrm>
            <a:off x="1826907" y="5534343"/>
            <a:ext cx="1205104" cy="53802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db</a:t>
            </a:r>
            <a:endParaRPr lang="en-US" dirty="0"/>
          </a:p>
        </p:txBody>
      </p:sp>
      <p:sp>
        <p:nvSpPr>
          <p:cNvPr id="8" name="Arrow: Up-Down 7">
            <a:extLst>
              <a:ext uri="{FF2B5EF4-FFF2-40B4-BE49-F238E27FC236}">
                <a16:creationId xmlns:a16="http://schemas.microsoft.com/office/drawing/2014/main" id="{BAA1A5C8-B6FA-7431-50B5-3D555BB616F6}"/>
              </a:ext>
            </a:extLst>
          </p:cNvPr>
          <p:cNvSpPr/>
          <p:nvPr/>
        </p:nvSpPr>
        <p:spPr>
          <a:xfrm>
            <a:off x="2321447" y="3060705"/>
            <a:ext cx="216024" cy="63181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Down 9">
            <a:extLst>
              <a:ext uri="{FF2B5EF4-FFF2-40B4-BE49-F238E27FC236}">
                <a16:creationId xmlns:a16="http://schemas.microsoft.com/office/drawing/2014/main" id="{B983F8D9-72F2-C956-6893-9BF37344DA4C}"/>
              </a:ext>
            </a:extLst>
          </p:cNvPr>
          <p:cNvSpPr/>
          <p:nvPr/>
        </p:nvSpPr>
        <p:spPr>
          <a:xfrm>
            <a:off x="2293566" y="4790975"/>
            <a:ext cx="216024" cy="63181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0E99B3-456E-2802-79C5-CF703A1D2664}"/>
              </a:ext>
            </a:extLst>
          </p:cNvPr>
          <p:cNvSpPr/>
          <p:nvPr/>
        </p:nvSpPr>
        <p:spPr>
          <a:xfrm>
            <a:off x="2926060" y="3813798"/>
            <a:ext cx="936104" cy="3600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9E0ADF0-ADEF-387E-6699-73425559ABAB}"/>
              </a:ext>
            </a:extLst>
          </p:cNvPr>
          <p:cNvSpPr/>
          <p:nvPr/>
        </p:nvSpPr>
        <p:spPr>
          <a:xfrm>
            <a:off x="3078460" y="3966198"/>
            <a:ext cx="936104" cy="3600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D9C738A-479B-A3A4-0013-8C46653479FA}"/>
              </a:ext>
            </a:extLst>
          </p:cNvPr>
          <p:cNvSpPr txBox="1"/>
          <p:nvPr/>
        </p:nvSpPr>
        <p:spPr>
          <a:xfrm>
            <a:off x="2926060" y="4478638"/>
            <a:ext cx="1088504" cy="369332"/>
          </a:xfrm>
          <a:prstGeom prst="rect">
            <a:avLst/>
          </a:prstGeom>
          <a:noFill/>
        </p:spPr>
        <p:txBody>
          <a:bodyPr wrap="square" rtlCol="0">
            <a:spAutoFit/>
          </a:bodyPr>
          <a:lstStyle/>
          <a:p>
            <a:r>
              <a:rPr lang="en-US" sz="1800" dirty="0"/>
              <a:t>100GB</a:t>
            </a:r>
          </a:p>
        </p:txBody>
      </p:sp>
      <p:sp>
        <p:nvSpPr>
          <p:cNvPr id="17" name="TextBox 16">
            <a:extLst>
              <a:ext uri="{FF2B5EF4-FFF2-40B4-BE49-F238E27FC236}">
                <a16:creationId xmlns:a16="http://schemas.microsoft.com/office/drawing/2014/main" id="{025D38C0-720C-97E0-E825-1773E70FDBCE}"/>
              </a:ext>
            </a:extLst>
          </p:cNvPr>
          <p:cNvSpPr txBox="1"/>
          <p:nvPr/>
        </p:nvSpPr>
        <p:spPr>
          <a:xfrm>
            <a:off x="3154971" y="2554799"/>
            <a:ext cx="3600400"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Scaling of app due to session stickiness</a:t>
            </a:r>
          </a:p>
          <a:p>
            <a:pPr marL="285750" indent="-285750">
              <a:buFont typeface="Arial" panose="020B0604020202020204" pitchFamily="34" charset="0"/>
              <a:buChar char="•"/>
            </a:pPr>
            <a:r>
              <a:rPr lang="en-US" sz="1400" dirty="0"/>
              <a:t>Bad user experience</a:t>
            </a:r>
          </a:p>
          <a:p>
            <a:pPr marL="285750" indent="-285750">
              <a:buFont typeface="Arial" panose="020B0604020202020204" pitchFamily="34" charset="0"/>
              <a:buChar char="•"/>
            </a:pPr>
            <a:r>
              <a:rPr lang="en-US" sz="1400" dirty="0"/>
              <a:t>Device switch (draft)</a:t>
            </a:r>
          </a:p>
          <a:p>
            <a:pPr marL="285750" indent="-285750">
              <a:buFont typeface="Arial" panose="020B0604020202020204" pitchFamily="34" charset="0"/>
              <a:buChar char="•"/>
            </a:pPr>
            <a:r>
              <a:rPr lang="en-US" sz="1400" dirty="0"/>
              <a:t>Collaboration</a:t>
            </a:r>
          </a:p>
          <a:p>
            <a:pPr marL="285750" indent="-285750">
              <a:buFont typeface="Arial" panose="020B0604020202020204" pitchFamily="34" charset="0"/>
              <a:buChar char="•"/>
            </a:pPr>
            <a:r>
              <a:rPr lang="en-US" sz="1400" dirty="0"/>
              <a:t>Performance</a:t>
            </a:r>
          </a:p>
        </p:txBody>
      </p:sp>
      <p:sp>
        <p:nvSpPr>
          <p:cNvPr id="18" name="Arrow: Right 17">
            <a:extLst>
              <a:ext uri="{FF2B5EF4-FFF2-40B4-BE49-F238E27FC236}">
                <a16:creationId xmlns:a16="http://schemas.microsoft.com/office/drawing/2014/main" id="{496F7229-BF50-172C-0482-3AC5AA8E5EB3}"/>
              </a:ext>
            </a:extLst>
          </p:cNvPr>
          <p:cNvSpPr/>
          <p:nvPr/>
        </p:nvSpPr>
        <p:spPr>
          <a:xfrm>
            <a:off x="4798268" y="3744906"/>
            <a:ext cx="1540977" cy="1046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FE03167-1BDD-EA28-CEBB-9C0434E4BD45}"/>
              </a:ext>
            </a:extLst>
          </p:cNvPr>
          <p:cNvSpPr/>
          <p:nvPr/>
        </p:nvSpPr>
        <p:spPr>
          <a:xfrm>
            <a:off x="9389807" y="2292411"/>
            <a:ext cx="1474103"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a:t>
            </a:r>
          </a:p>
        </p:txBody>
      </p:sp>
      <p:sp>
        <p:nvSpPr>
          <p:cNvPr id="22" name="Rectangle 21">
            <a:extLst>
              <a:ext uri="{FF2B5EF4-FFF2-40B4-BE49-F238E27FC236}">
                <a16:creationId xmlns:a16="http://schemas.microsoft.com/office/drawing/2014/main" id="{EB3D3B0B-5ABB-62FB-9041-FAA71E868F89}"/>
              </a:ext>
            </a:extLst>
          </p:cNvPr>
          <p:cNvSpPr/>
          <p:nvPr/>
        </p:nvSpPr>
        <p:spPr>
          <a:xfrm>
            <a:off x="8326660" y="3842544"/>
            <a:ext cx="3600400" cy="1052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24" name="Flowchart: Magnetic Disk 23">
            <a:extLst>
              <a:ext uri="{FF2B5EF4-FFF2-40B4-BE49-F238E27FC236}">
                <a16:creationId xmlns:a16="http://schemas.microsoft.com/office/drawing/2014/main" id="{21AD07A7-D152-3E32-02DD-00D66BEA881C}"/>
              </a:ext>
            </a:extLst>
          </p:cNvPr>
          <p:cNvSpPr/>
          <p:nvPr/>
        </p:nvSpPr>
        <p:spPr>
          <a:xfrm>
            <a:off x="9552188" y="5631981"/>
            <a:ext cx="1205104" cy="82135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hana</a:t>
            </a:r>
            <a:endParaRPr lang="en-US" dirty="0"/>
          </a:p>
        </p:txBody>
      </p:sp>
      <p:sp>
        <p:nvSpPr>
          <p:cNvPr id="26" name="Arrow: Up-Down 25">
            <a:extLst>
              <a:ext uri="{FF2B5EF4-FFF2-40B4-BE49-F238E27FC236}">
                <a16:creationId xmlns:a16="http://schemas.microsoft.com/office/drawing/2014/main" id="{5CF2F7A3-0F19-51EB-79A3-27D006E85C89}"/>
              </a:ext>
            </a:extLst>
          </p:cNvPr>
          <p:cNvSpPr/>
          <p:nvPr/>
        </p:nvSpPr>
        <p:spPr>
          <a:xfrm>
            <a:off x="10046728" y="2652451"/>
            <a:ext cx="188143" cy="113770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Up-Down 27">
            <a:extLst>
              <a:ext uri="{FF2B5EF4-FFF2-40B4-BE49-F238E27FC236}">
                <a16:creationId xmlns:a16="http://schemas.microsoft.com/office/drawing/2014/main" id="{52D8FD0D-F28F-8247-BEF8-90CF9AD1BEDB}"/>
              </a:ext>
            </a:extLst>
          </p:cNvPr>
          <p:cNvSpPr/>
          <p:nvPr/>
        </p:nvSpPr>
        <p:spPr>
          <a:xfrm>
            <a:off x="10018847" y="4888613"/>
            <a:ext cx="216024" cy="63181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4D0AEE8-9244-F7E1-8632-C37D12BD2C00}"/>
              </a:ext>
            </a:extLst>
          </p:cNvPr>
          <p:cNvSpPr txBox="1"/>
          <p:nvPr/>
        </p:nvSpPr>
        <p:spPr>
          <a:xfrm>
            <a:off x="10651341" y="4576276"/>
            <a:ext cx="1088504" cy="369332"/>
          </a:xfrm>
          <a:prstGeom prst="rect">
            <a:avLst/>
          </a:prstGeom>
          <a:noFill/>
        </p:spPr>
        <p:txBody>
          <a:bodyPr wrap="square" rtlCol="0">
            <a:spAutoFit/>
          </a:bodyPr>
          <a:lstStyle/>
          <a:p>
            <a:r>
              <a:rPr lang="en-US" sz="1800" dirty="0"/>
              <a:t>100GB</a:t>
            </a:r>
          </a:p>
        </p:txBody>
      </p:sp>
      <p:sp>
        <p:nvSpPr>
          <p:cNvPr id="35" name="Rectangle: Rounded Corners 34">
            <a:extLst>
              <a:ext uri="{FF2B5EF4-FFF2-40B4-BE49-F238E27FC236}">
                <a16:creationId xmlns:a16="http://schemas.microsoft.com/office/drawing/2014/main" id="{16774D37-2656-4E4E-51CA-7D09F64785FA}"/>
              </a:ext>
            </a:extLst>
          </p:cNvPr>
          <p:cNvSpPr/>
          <p:nvPr/>
        </p:nvSpPr>
        <p:spPr>
          <a:xfrm>
            <a:off x="9622804" y="3056912"/>
            <a:ext cx="1028537" cy="281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odata</a:t>
            </a:r>
            <a:endParaRPr lang="en-US" dirty="0"/>
          </a:p>
        </p:txBody>
      </p:sp>
      <p:sp>
        <p:nvSpPr>
          <p:cNvPr id="36" name="Arrow: Curved Down 35">
            <a:extLst>
              <a:ext uri="{FF2B5EF4-FFF2-40B4-BE49-F238E27FC236}">
                <a16:creationId xmlns:a16="http://schemas.microsoft.com/office/drawing/2014/main" id="{C78A5FDF-79AF-2B1C-424A-8063A019AAEF}"/>
              </a:ext>
            </a:extLst>
          </p:cNvPr>
          <p:cNvSpPr/>
          <p:nvPr/>
        </p:nvSpPr>
        <p:spPr>
          <a:xfrm>
            <a:off x="8974732" y="3966198"/>
            <a:ext cx="415075" cy="207640"/>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8" name="Arrow: Curved Down 37">
            <a:extLst>
              <a:ext uri="{FF2B5EF4-FFF2-40B4-BE49-F238E27FC236}">
                <a16:creationId xmlns:a16="http://schemas.microsoft.com/office/drawing/2014/main" id="{9DB1BEEC-BCB5-81A6-554A-3DA7273195EB}"/>
              </a:ext>
            </a:extLst>
          </p:cNvPr>
          <p:cNvSpPr/>
          <p:nvPr/>
        </p:nvSpPr>
        <p:spPr>
          <a:xfrm rot="11119889">
            <a:off x="8950680" y="4260594"/>
            <a:ext cx="415075" cy="207640"/>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9" name="Arrow: Down 38">
            <a:extLst>
              <a:ext uri="{FF2B5EF4-FFF2-40B4-BE49-F238E27FC236}">
                <a16:creationId xmlns:a16="http://schemas.microsoft.com/office/drawing/2014/main" id="{88CE99C1-7E46-C10E-0D36-2004BEF8740D}"/>
              </a:ext>
            </a:extLst>
          </p:cNvPr>
          <p:cNvSpPr/>
          <p:nvPr/>
        </p:nvSpPr>
        <p:spPr>
          <a:xfrm>
            <a:off x="10414892" y="3376611"/>
            <a:ext cx="188143" cy="4371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Down 40">
            <a:extLst>
              <a:ext uri="{FF2B5EF4-FFF2-40B4-BE49-F238E27FC236}">
                <a16:creationId xmlns:a16="http://schemas.microsoft.com/office/drawing/2014/main" id="{AF68AA82-DE87-8A5A-092D-BD826350DF3F}"/>
              </a:ext>
            </a:extLst>
          </p:cNvPr>
          <p:cNvSpPr/>
          <p:nvPr/>
        </p:nvSpPr>
        <p:spPr>
          <a:xfrm rot="10800000">
            <a:off x="9643478" y="3349184"/>
            <a:ext cx="188143" cy="4371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F08A7A0-29A4-DA39-5703-3CD25D0F4DF4}"/>
              </a:ext>
            </a:extLst>
          </p:cNvPr>
          <p:cNvSpPr txBox="1"/>
          <p:nvPr/>
        </p:nvSpPr>
        <p:spPr>
          <a:xfrm>
            <a:off x="6724482" y="2564800"/>
            <a:ext cx="3600400" cy="1169551"/>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t>Support of </a:t>
            </a:r>
            <a:r>
              <a:rPr lang="en-US" sz="1400" dirty="0" err="1"/>
              <a:t>oData</a:t>
            </a:r>
            <a:endParaRPr lang="en-US" sz="1400" dirty="0"/>
          </a:p>
          <a:p>
            <a:pPr marL="285750" indent="-285750">
              <a:buFont typeface="Wingdings" panose="05000000000000000000" pitchFamily="2" charset="2"/>
              <a:buChar char="ü"/>
            </a:pPr>
            <a:r>
              <a:rPr lang="en-US" sz="1400" dirty="0"/>
              <a:t>Adapt SAP Fiori</a:t>
            </a:r>
          </a:p>
          <a:p>
            <a:pPr marL="285750" indent="-285750">
              <a:buFont typeface="Arial" panose="020B0604020202020204" pitchFamily="34" charset="0"/>
              <a:buChar char="•"/>
            </a:pPr>
            <a:r>
              <a:rPr lang="en-US" sz="1400" dirty="0"/>
              <a:t>Device switch (draft)</a:t>
            </a:r>
          </a:p>
          <a:p>
            <a:pPr marL="285750" indent="-285750">
              <a:buFont typeface="Arial" panose="020B0604020202020204" pitchFamily="34" charset="0"/>
              <a:buChar char="•"/>
            </a:pPr>
            <a:r>
              <a:rPr lang="en-US" sz="1400" dirty="0"/>
              <a:t>Collaboration</a:t>
            </a:r>
          </a:p>
          <a:p>
            <a:pPr marL="285750" indent="-285750">
              <a:buFont typeface="Wingdings" panose="05000000000000000000" pitchFamily="2" charset="2"/>
              <a:buChar char="ü"/>
            </a:pPr>
            <a:r>
              <a:rPr lang="en-US" sz="1400" dirty="0"/>
              <a:t>Performance</a:t>
            </a:r>
          </a:p>
        </p:txBody>
      </p:sp>
      <p:sp>
        <p:nvSpPr>
          <p:cNvPr id="44" name="TextBox 43">
            <a:extLst>
              <a:ext uri="{FF2B5EF4-FFF2-40B4-BE49-F238E27FC236}">
                <a16:creationId xmlns:a16="http://schemas.microsoft.com/office/drawing/2014/main" id="{BB4163C1-0DB0-ED47-A8B8-8B68DDB92840}"/>
              </a:ext>
            </a:extLst>
          </p:cNvPr>
          <p:cNvSpPr txBox="1"/>
          <p:nvPr/>
        </p:nvSpPr>
        <p:spPr>
          <a:xfrm>
            <a:off x="5175713" y="4929050"/>
            <a:ext cx="3766218" cy="1569660"/>
          </a:xfrm>
          <a:prstGeom prst="rect">
            <a:avLst/>
          </a:prstGeom>
          <a:noFill/>
        </p:spPr>
        <p:txBody>
          <a:bodyPr wrap="square" rtlCol="0">
            <a:spAutoFit/>
          </a:bodyPr>
          <a:lstStyle/>
          <a:p>
            <a:r>
              <a:rPr lang="en-US" sz="1200" dirty="0"/>
              <a:t>Investments done by partners and customers</a:t>
            </a:r>
          </a:p>
          <a:p>
            <a:pPr marL="285750" indent="-285750">
              <a:buFont typeface="Arial" panose="020B0604020202020204" pitchFamily="34" charset="0"/>
              <a:buChar char="•"/>
            </a:pPr>
            <a:r>
              <a:rPr lang="en-US" sz="1200" dirty="0"/>
              <a:t>BAPIs, LUWs</a:t>
            </a:r>
          </a:p>
          <a:p>
            <a:pPr marL="285750" indent="-285750">
              <a:buFont typeface="Arial" panose="020B0604020202020204" pitchFamily="34" charset="0"/>
              <a:buChar char="•"/>
            </a:pPr>
            <a:r>
              <a:rPr lang="en-US" sz="1200" dirty="0"/>
              <a:t>Reports, Includes,</a:t>
            </a:r>
          </a:p>
          <a:p>
            <a:pPr marL="285750" indent="-285750">
              <a:buFont typeface="Arial" panose="020B0604020202020204" pitchFamily="34" charset="0"/>
              <a:buChar char="•"/>
            </a:pPr>
            <a:r>
              <a:rPr lang="en-US" sz="1200" dirty="0"/>
              <a:t>Programs, Classes</a:t>
            </a:r>
          </a:p>
          <a:p>
            <a:pPr marL="285750" indent="-285750">
              <a:buFont typeface="Arial" panose="020B0604020202020204" pitchFamily="34" charset="0"/>
              <a:buChar char="•"/>
            </a:pPr>
            <a:r>
              <a:rPr lang="en-US" sz="1200" dirty="0"/>
              <a:t>Workflows, Scripts, SF</a:t>
            </a:r>
          </a:p>
          <a:p>
            <a:pPr marL="285750" indent="-285750">
              <a:buFont typeface="Arial" panose="020B0604020202020204" pitchFamily="34" charset="0"/>
              <a:buChar char="•"/>
            </a:pPr>
            <a:r>
              <a:rPr lang="en-US" sz="1200" dirty="0"/>
              <a:t>SPRO, </a:t>
            </a:r>
            <a:r>
              <a:rPr lang="en-US" sz="1200" dirty="0" err="1"/>
              <a:t>Webdypro</a:t>
            </a:r>
            <a:endParaRPr lang="en-US" sz="1200" dirty="0"/>
          </a:p>
          <a:p>
            <a:pPr marL="285750" indent="-285750">
              <a:buFont typeface="Arial" panose="020B0604020202020204" pitchFamily="34" charset="0"/>
              <a:buChar char="•"/>
            </a:pPr>
            <a:r>
              <a:rPr lang="en-US" sz="1200" dirty="0"/>
              <a:t>BOPF – since 2009 in SAP, Business Object processing </a:t>
            </a:r>
            <a:r>
              <a:rPr lang="en-US" sz="1200" b="1" dirty="0"/>
              <a:t>framework</a:t>
            </a:r>
          </a:p>
        </p:txBody>
      </p:sp>
    </p:spTree>
    <p:extLst>
      <p:ext uri="{BB962C8B-B14F-4D97-AF65-F5344CB8AC3E}">
        <p14:creationId xmlns:p14="http://schemas.microsoft.com/office/powerpoint/2010/main" val="424565336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3841152" cy="478800"/>
          </a:xfrm>
        </p:spPr>
        <p:txBody>
          <a:bodyPr/>
          <a:lstStyle/>
          <a:p>
            <a:r>
              <a:rPr lang="en-US" sz="3200" b="1" i="0" dirty="0">
                <a:solidFill>
                  <a:srgbClr val="000000"/>
                </a:solidFill>
                <a:effectLst/>
                <a:latin typeface="Cooper Black" panose="0208090404030B020404" pitchFamily="18" charset="0"/>
              </a:rPr>
              <a:t>BOPF</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1200329"/>
          </a:xfrm>
          <a:prstGeom prst="rect">
            <a:avLst/>
          </a:prstGeom>
          <a:noFill/>
        </p:spPr>
        <p:txBody>
          <a:bodyPr wrap="square" rtlCol="0">
            <a:spAutoFit/>
          </a:bodyPr>
          <a:lstStyle/>
          <a:p>
            <a:r>
              <a:rPr lang="en-US" sz="1800" dirty="0"/>
              <a:t>Stands for Business Object processing framework, which generates most of application code to create, update, delete, lock, unlock, modify, patch data based on a business object (data model).</a:t>
            </a:r>
          </a:p>
          <a:p>
            <a:endParaRPr lang="en-US" sz="1800" dirty="0"/>
          </a:p>
          <a:p>
            <a:r>
              <a:rPr lang="en-US" sz="1800" dirty="0"/>
              <a:t>Now we can create </a:t>
            </a:r>
            <a:endParaRPr lang="en-IN" sz="1800" dirty="0"/>
          </a:p>
        </p:txBody>
      </p:sp>
      <p:pic>
        <p:nvPicPr>
          <p:cNvPr id="5" name="Picture 4">
            <a:extLst>
              <a:ext uri="{FF2B5EF4-FFF2-40B4-BE49-F238E27FC236}">
                <a16:creationId xmlns:a16="http://schemas.microsoft.com/office/drawing/2014/main" id="{937B18AE-4E15-EBC9-225C-4FACE2B47749}"/>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222204" y="2852936"/>
            <a:ext cx="3539375" cy="2359583"/>
          </a:xfrm>
          <a:prstGeom prst="rect">
            <a:avLst/>
          </a:prstGeom>
        </p:spPr>
      </p:pic>
      <p:sp>
        <p:nvSpPr>
          <p:cNvPr id="6" name="TextBox 5">
            <a:extLst>
              <a:ext uri="{FF2B5EF4-FFF2-40B4-BE49-F238E27FC236}">
                <a16:creationId xmlns:a16="http://schemas.microsoft.com/office/drawing/2014/main" id="{B0B019FB-8D6D-61F8-6224-F55E5906460F}"/>
              </a:ext>
            </a:extLst>
          </p:cNvPr>
          <p:cNvSpPr txBox="1"/>
          <p:nvPr/>
        </p:nvSpPr>
        <p:spPr>
          <a:xfrm>
            <a:off x="7750596" y="3861048"/>
            <a:ext cx="2088232" cy="461665"/>
          </a:xfrm>
          <a:prstGeom prst="rect">
            <a:avLst/>
          </a:prstGeom>
          <a:noFill/>
        </p:spPr>
        <p:txBody>
          <a:bodyPr wrap="square" rtlCol="0">
            <a:spAutoFit/>
          </a:bodyPr>
          <a:lstStyle/>
          <a:p>
            <a:r>
              <a:rPr lang="en-US" b="1" dirty="0"/>
              <a:t>BOPF</a:t>
            </a:r>
          </a:p>
        </p:txBody>
      </p:sp>
      <p:sp>
        <p:nvSpPr>
          <p:cNvPr id="7" name="Oval 6">
            <a:extLst>
              <a:ext uri="{FF2B5EF4-FFF2-40B4-BE49-F238E27FC236}">
                <a16:creationId xmlns:a16="http://schemas.microsoft.com/office/drawing/2014/main" id="{8EBDD40A-C6DF-C720-1433-1300688EA2B4}"/>
              </a:ext>
            </a:extLst>
          </p:cNvPr>
          <p:cNvSpPr/>
          <p:nvPr/>
        </p:nvSpPr>
        <p:spPr>
          <a:xfrm>
            <a:off x="549796" y="3673043"/>
            <a:ext cx="2736304" cy="108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Object (fuel)</a:t>
            </a:r>
          </a:p>
        </p:txBody>
      </p:sp>
      <p:sp>
        <p:nvSpPr>
          <p:cNvPr id="8" name="TextBox 7">
            <a:extLst>
              <a:ext uri="{FF2B5EF4-FFF2-40B4-BE49-F238E27FC236}">
                <a16:creationId xmlns:a16="http://schemas.microsoft.com/office/drawing/2014/main" id="{E72C6A69-DEF2-BA02-9C73-C1C761719649}"/>
              </a:ext>
            </a:extLst>
          </p:cNvPr>
          <p:cNvSpPr txBox="1"/>
          <p:nvPr/>
        </p:nvSpPr>
        <p:spPr>
          <a:xfrm>
            <a:off x="884815" y="2838037"/>
            <a:ext cx="2520280" cy="830997"/>
          </a:xfrm>
          <a:prstGeom prst="rect">
            <a:avLst/>
          </a:prstGeom>
          <a:noFill/>
        </p:spPr>
        <p:txBody>
          <a:bodyPr wrap="square" rtlCol="0">
            <a:spAutoFit/>
          </a:bodyPr>
          <a:lstStyle/>
          <a:p>
            <a:r>
              <a:rPr lang="en-US" dirty="0"/>
              <a:t>CDS views with association</a:t>
            </a:r>
          </a:p>
        </p:txBody>
      </p:sp>
      <p:sp>
        <p:nvSpPr>
          <p:cNvPr id="9" name="Isosceles Triangle 8">
            <a:extLst>
              <a:ext uri="{FF2B5EF4-FFF2-40B4-BE49-F238E27FC236}">
                <a16:creationId xmlns:a16="http://schemas.microsoft.com/office/drawing/2014/main" id="{97AED7FD-EC42-37FD-AC49-5F20D4C185D3}"/>
              </a:ext>
            </a:extLst>
          </p:cNvPr>
          <p:cNvSpPr/>
          <p:nvPr/>
        </p:nvSpPr>
        <p:spPr>
          <a:xfrm>
            <a:off x="9479524" y="3252144"/>
            <a:ext cx="1800200" cy="1800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2" name="Rectangle 1">
            <a:extLst>
              <a:ext uri="{FF2B5EF4-FFF2-40B4-BE49-F238E27FC236}">
                <a16:creationId xmlns:a16="http://schemas.microsoft.com/office/drawing/2014/main" id="{A0A83365-9D88-64DD-7B5A-F15AE391BA77}"/>
              </a:ext>
            </a:extLst>
          </p:cNvPr>
          <p:cNvSpPr/>
          <p:nvPr/>
        </p:nvSpPr>
        <p:spPr>
          <a:xfrm>
            <a:off x="1197868" y="4869160"/>
            <a:ext cx="57606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F30FA85-BEE5-30B8-F6E7-D33DF9E49198}"/>
              </a:ext>
            </a:extLst>
          </p:cNvPr>
          <p:cNvSpPr/>
          <p:nvPr/>
        </p:nvSpPr>
        <p:spPr>
          <a:xfrm>
            <a:off x="2125365" y="5553088"/>
            <a:ext cx="57606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222F22EE-52D5-A276-546F-E4BF89E5390F}"/>
              </a:ext>
            </a:extLst>
          </p:cNvPr>
          <p:cNvCxnSpPr>
            <a:stCxn id="2" idx="2"/>
            <a:endCxn id="10" idx="1"/>
          </p:cNvCxnSpPr>
          <p:nvPr/>
        </p:nvCxnSpPr>
        <p:spPr>
          <a:xfrm rot="16200000" flipH="1">
            <a:off x="1571680" y="5215427"/>
            <a:ext cx="467904" cy="639465"/>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4536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10513168" cy="478800"/>
          </a:xfrm>
        </p:spPr>
        <p:txBody>
          <a:bodyPr/>
          <a:lstStyle/>
          <a:p>
            <a:r>
              <a:rPr lang="en-US" sz="3200" b="1" i="0" dirty="0">
                <a:solidFill>
                  <a:srgbClr val="000000"/>
                </a:solidFill>
                <a:effectLst/>
                <a:latin typeface="Cooper Black" panose="0208090404030B020404" pitchFamily="18" charset="0"/>
              </a:rPr>
              <a:t>Scenario</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5816977"/>
          </a:xfrm>
          <a:prstGeom prst="rect">
            <a:avLst/>
          </a:prstGeom>
          <a:noFill/>
        </p:spPr>
        <p:txBody>
          <a:bodyPr wrap="square" rtlCol="0">
            <a:spAutoFit/>
          </a:bodyPr>
          <a:lstStyle/>
          <a:p>
            <a:r>
              <a:rPr lang="en-US" sz="1800" dirty="0"/>
              <a:t>We are working in an airline company inside S/4HANA project. They have a challenge due to pandemic to deliver the meal to departing flights from airport. The supervisor along with flight crew has to plan the meal which will be on-boarded in the flight. </a:t>
            </a:r>
          </a:p>
          <a:p>
            <a:endParaRPr lang="en-US" sz="1800" dirty="0"/>
          </a:p>
          <a:p>
            <a:r>
              <a:rPr lang="en-US" sz="1800" dirty="0"/>
              <a:t>The staff would use a tablet most of time to check status of on-going flights and number of seats in that flight. </a:t>
            </a:r>
          </a:p>
          <a:p>
            <a:r>
              <a:rPr lang="en-US" sz="1800" dirty="0"/>
              <a:t>We want to develop solution which can help us creating new flight entry</a:t>
            </a:r>
          </a:p>
          <a:p>
            <a:r>
              <a:rPr lang="en-US" sz="1800" dirty="0"/>
              <a:t>Change meal assignment of a particular flight</a:t>
            </a:r>
          </a:p>
          <a:p>
            <a:r>
              <a:rPr lang="en-US" sz="1800" dirty="0"/>
              <a:t>Also take approval from food manager for the assigned meal</a:t>
            </a:r>
          </a:p>
          <a:p>
            <a:endParaRPr lang="en-US" sz="1800" dirty="0"/>
          </a:p>
          <a:p>
            <a:pPr algn="l"/>
            <a:r>
              <a:rPr lang="en-US" sz="1400" dirty="0">
                <a:solidFill>
                  <a:srgbClr val="335CA2"/>
                </a:solidFill>
                <a:latin typeface="Courier New" panose="02070309020205020404" pitchFamily="49" charset="0"/>
              </a:rPr>
              <a:t>@EndUserText.label</a:t>
            </a:r>
            <a:r>
              <a:rPr lang="en-US" sz="1400" dirty="0">
                <a:solidFill>
                  <a:srgbClr val="000000"/>
                </a:solidFill>
                <a:latin typeface="Courier New" panose="02070309020205020404" pitchFamily="49" charset="0"/>
              </a:rPr>
              <a:t> </a:t>
            </a:r>
            <a:r>
              <a:rPr lang="en-US" sz="1400" dirty="0">
                <a:solidFill>
                  <a:srgbClr val="335CA2"/>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a:solidFill>
                  <a:srgbClr val="335CA2"/>
                </a:solidFill>
                <a:latin typeface="Courier New" panose="02070309020205020404" pitchFamily="49" charset="0"/>
              </a:rPr>
              <a:t>'Flight Meals'</a:t>
            </a:r>
          </a:p>
          <a:p>
            <a:pPr algn="l"/>
            <a:r>
              <a:rPr lang="en-US" sz="1400" u="sng" dirty="0">
                <a:solidFill>
                  <a:srgbClr val="335CA2"/>
                </a:solidFill>
                <a:latin typeface="Courier New" panose="02070309020205020404" pitchFamily="49" charset="0"/>
              </a:rPr>
              <a:t>@AbapCatalog.enhancement.category</a:t>
            </a:r>
            <a:r>
              <a:rPr lang="en-US" sz="1400" u="sng" dirty="0">
                <a:solidFill>
                  <a:srgbClr val="000000"/>
                </a:solidFill>
                <a:latin typeface="Courier New" panose="02070309020205020404" pitchFamily="49" charset="0"/>
              </a:rPr>
              <a:t> </a:t>
            </a:r>
            <a:r>
              <a:rPr lang="en-US" sz="1400" u="sng" dirty="0">
                <a:solidFill>
                  <a:srgbClr val="335CA2"/>
                </a:solidFill>
                <a:latin typeface="Courier New" panose="02070309020205020404" pitchFamily="49" charset="0"/>
              </a:rPr>
              <a:t>:</a:t>
            </a:r>
            <a:r>
              <a:rPr lang="en-US" sz="1400" u="sng" dirty="0">
                <a:solidFill>
                  <a:srgbClr val="000000"/>
                </a:solidFill>
                <a:latin typeface="Courier New" panose="02070309020205020404" pitchFamily="49" charset="0"/>
              </a:rPr>
              <a:t> </a:t>
            </a:r>
            <a:r>
              <a:rPr lang="en-US" sz="1400" u="sng" dirty="0">
                <a:solidFill>
                  <a:srgbClr val="335CA2"/>
                </a:solidFill>
                <a:latin typeface="Courier New" panose="02070309020205020404" pitchFamily="49" charset="0"/>
              </a:rPr>
              <a:t>#NOT_CLASSIFIED</a:t>
            </a:r>
          </a:p>
          <a:p>
            <a:pPr algn="l"/>
            <a:r>
              <a:rPr lang="en-US" sz="1400" dirty="0">
                <a:solidFill>
                  <a:srgbClr val="335CA2"/>
                </a:solidFill>
                <a:latin typeface="Courier New" panose="02070309020205020404" pitchFamily="49" charset="0"/>
              </a:rPr>
              <a:t>@AbapCatalog.tableCategory</a:t>
            </a:r>
            <a:r>
              <a:rPr lang="en-US" sz="1400" dirty="0">
                <a:solidFill>
                  <a:srgbClr val="000000"/>
                </a:solidFill>
                <a:latin typeface="Courier New" panose="02070309020205020404" pitchFamily="49" charset="0"/>
              </a:rPr>
              <a:t> </a:t>
            </a:r>
            <a:r>
              <a:rPr lang="en-US" sz="1400" dirty="0">
                <a:solidFill>
                  <a:srgbClr val="335CA2"/>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a:solidFill>
                  <a:srgbClr val="335CA2"/>
                </a:solidFill>
                <a:latin typeface="Courier New" panose="02070309020205020404" pitchFamily="49" charset="0"/>
              </a:rPr>
              <a:t>#TRANSPARENT</a:t>
            </a:r>
          </a:p>
          <a:p>
            <a:pPr algn="l"/>
            <a:r>
              <a:rPr lang="en-US" sz="1400" dirty="0">
                <a:solidFill>
                  <a:srgbClr val="335CA2"/>
                </a:solidFill>
                <a:latin typeface="Courier New" panose="02070309020205020404" pitchFamily="49" charset="0"/>
              </a:rPr>
              <a:t>@AbapCatalog.deliveryClass</a:t>
            </a:r>
            <a:r>
              <a:rPr lang="en-US" sz="1400" dirty="0">
                <a:solidFill>
                  <a:srgbClr val="000000"/>
                </a:solidFill>
                <a:latin typeface="Courier New" panose="02070309020205020404" pitchFamily="49" charset="0"/>
              </a:rPr>
              <a:t> </a:t>
            </a:r>
            <a:r>
              <a:rPr lang="en-US" sz="1400" dirty="0">
                <a:solidFill>
                  <a:srgbClr val="335CA2"/>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a:solidFill>
                  <a:srgbClr val="335CA2"/>
                </a:solidFill>
                <a:latin typeface="Courier New" panose="02070309020205020404" pitchFamily="49" charset="0"/>
              </a:rPr>
              <a:t>#A</a:t>
            </a:r>
          </a:p>
          <a:p>
            <a:pPr algn="l"/>
            <a:r>
              <a:rPr lang="en-US" sz="1400" dirty="0">
                <a:solidFill>
                  <a:srgbClr val="335CA2"/>
                </a:solidFill>
                <a:latin typeface="Courier New" panose="02070309020205020404" pitchFamily="49" charset="0"/>
              </a:rPr>
              <a:t>@AbapCatalog.dataMaintenance</a:t>
            </a:r>
            <a:r>
              <a:rPr lang="en-US" sz="1400" dirty="0">
                <a:solidFill>
                  <a:srgbClr val="000000"/>
                </a:solidFill>
                <a:latin typeface="Courier New" panose="02070309020205020404" pitchFamily="49" charset="0"/>
              </a:rPr>
              <a:t> </a:t>
            </a:r>
            <a:r>
              <a:rPr lang="en-US" sz="1400" dirty="0">
                <a:solidFill>
                  <a:srgbClr val="335CA2"/>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a:solidFill>
                  <a:srgbClr val="335CA2"/>
                </a:solidFill>
                <a:latin typeface="Courier New" panose="02070309020205020404" pitchFamily="49" charset="0"/>
              </a:rPr>
              <a:t>#ALLOWED</a:t>
            </a:r>
          </a:p>
          <a:p>
            <a:pPr algn="l"/>
            <a:r>
              <a:rPr lang="en-US" sz="1400" b="1" dirty="0">
                <a:solidFill>
                  <a:srgbClr val="7F0074"/>
                </a:solidFill>
                <a:latin typeface="Courier New" panose="02070309020205020404" pitchFamily="49" charset="0"/>
              </a:rPr>
              <a:t>define</a:t>
            </a:r>
            <a:r>
              <a:rPr lang="en-US" sz="1400" b="1"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table</a:t>
            </a:r>
            <a:r>
              <a:rPr lang="en-US" sz="1400" b="1" dirty="0">
                <a:solidFill>
                  <a:srgbClr val="000000"/>
                </a:solidFill>
                <a:latin typeface="Courier New" panose="02070309020205020404" pitchFamily="49" charset="0"/>
              </a:rPr>
              <a:t> </a:t>
            </a:r>
            <a:r>
              <a:rPr lang="en-US" sz="1400" b="1" u="sng" dirty="0" err="1">
                <a:solidFill>
                  <a:srgbClr val="000000"/>
                </a:solidFill>
                <a:latin typeface="Courier New" panose="02070309020205020404" pitchFamily="49" charset="0"/>
              </a:rPr>
              <a:t>zoft_meals</a:t>
            </a:r>
            <a:r>
              <a:rPr lang="en-US" sz="1400" b="1" u="sng" dirty="0">
                <a:solidFill>
                  <a:srgbClr val="000000"/>
                </a:solidFill>
                <a:latin typeface="Courier New" panose="02070309020205020404" pitchFamily="49" charset="0"/>
              </a:rPr>
              <a:t> </a:t>
            </a:r>
            <a:r>
              <a:rPr lang="en-US" sz="1400" b="1" u="sng" dirty="0">
                <a:solidFill>
                  <a:srgbClr val="7F0074"/>
                </a:solidFill>
                <a:latin typeface="Courier New" panose="02070309020205020404" pitchFamily="49" charset="0"/>
              </a:rPr>
              <a:t>{</a:t>
            </a:r>
          </a:p>
          <a:p>
            <a:pPr algn="l"/>
            <a:r>
              <a:rPr lang="en-US" sz="1400"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key</a:t>
            </a:r>
            <a:r>
              <a:rPr lang="en-US" sz="1400" b="1" dirty="0">
                <a:solidFill>
                  <a:srgbClr val="000000"/>
                </a:solidFill>
                <a:latin typeface="Courier New" panose="02070309020205020404" pitchFamily="49" charset="0"/>
              </a:rPr>
              <a:t> </a:t>
            </a:r>
            <a:r>
              <a:rPr lang="en-US" sz="1400" b="1" dirty="0" err="1">
                <a:solidFill>
                  <a:srgbClr val="000000"/>
                </a:solidFill>
                <a:latin typeface="Courier New" panose="02070309020205020404" pitchFamily="49" charset="0"/>
              </a:rPr>
              <a:t>mandt</a:t>
            </a:r>
            <a:r>
              <a:rPr lang="en-US" sz="1400" b="1"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a:t>
            </a:r>
            <a:r>
              <a:rPr lang="en-US" sz="1400" b="1" dirty="0">
                <a:solidFill>
                  <a:srgbClr val="000000"/>
                </a:solidFill>
                <a:latin typeface="Courier New" panose="02070309020205020404" pitchFamily="49" charset="0"/>
              </a:rPr>
              <a:t> </a:t>
            </a:r>
            <a:r>
              <a:rPr lang="en-US" sz="1400" b="1" dirty="0" err="1">
                <a:solidFill>
                  <a:srgbClr val="000000"/>
                </a:solidFill>
                <a:latin typeface="Courier New" panose="02070309020205020404" pitchFamily="49" charset="0"/>
              </a:rPr>
              <a:t>mandt</a:t>
            </a:r>
            <a:r>
              <a:rPr lang="en-US" sz="1400" b="1"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not</a:t>
            </a:r>
            <a:r>
              <a:rPr lang="en-US" sz="1400" b="1"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null;</a:t>
            </a:r>
          </a:p>
          <a:p>
            <a:pPr algn="l"/>
            <a:r>
              <a:rPr lang="en-US" sz="1400"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key</a:t>
            </a:r>
            <a:r>
              <a:rPr lang="en-US" sz="1400" b="1" dirty="0">
                <a:solidFill>
                  <a:srgbClr val="000000"/>
                </a:solidFill>
                <a:latin typeface="Courier New" panose="02070309020205020404" pitchFamily="49" charset="0"/>
              </a:rPr>
              <a:t> </a:t>
            </a:r>
            <a:r>
              <a:rPr lang="en-US" sz="1400" b="1" dirty="0" err="1">
                <a:solidFill>
                  <a:srgbClr val="000000"/>
                </a:solidFill>
                <a:latin typeface="Courier New" panose="02070309020205020404" pitchFamily="49" charset="0"/>
              </a:rPr>
              <a:t>meal_id</a:t>
            </a:r>
            <a:r>
              <a:rPr lang="en-US" sz="1400" b="1"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a:t>
            </a:r>
            <a:r>
              <a:rPr lang="en-US" sz="1400" b="1" dirty="0">
                <a:solidFill>
                  <a:srgbClr val="000000"/>
                </a:solidFill>
                <a:latin typeface="Courier New" panose="02070309020205020404" pitchFamily="49" charset="0"/>
              </a:rPr>
              <a:t> /</a:t>
            </a:r>
            <a:r>
              <a:rPr lang="en-US" sz="1400" b="1" dirty="0" err="1">
                <a:solidFill>
                  <a:srgbClr val="000000"/>
                </a:solidFill>
                <a:latin typeface="Courier New" panose="02070309020205020404" pitchFamily="49" charset="0"/>
              </a:rPr>
              <a:t>bobf</a:t>
            </a:r>
            <a:r>
              <a:rPr lang="en-US" sz="1400" b="1" dirty="0">
                <a:solidFill>
                  <a:srgbClr val="000000"/>
                </a:solidFill>
                <a:latin typeface="Courier New" panose="02070309020205020404" pitchFamily="49" charset="0"/>
              </a:rPr>
              <a:t>/</a:t>
            </a:r>
            <a:r>
              <a:rPr lang="en-US" sz="1400" b="1" dirty="0" err="1">
                <a:solidFill>
                  <a:srgbClr val="000000"/>
                </a:solidFill>
                <a:latin typeface="Courier New" panose="02070309020205020404" pitchFamily="49" charset="0"/>
              </a:rPr>
              <a:t>uuid</a:t>
            </a:r>
            <a:r>
              <a:rPr lang="en-US" sz="1400" b="1"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not</a:t>
            </a:r>
            <a:r>
              <a:rPr lang="en-US" sz="1400" b="1"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null;</a:t>
            </a:r>
          </a:p>
          <a:p>
            <a:pPr algn="l"/>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carrid</a:t>
            </a:r>
            <a:r>
              <a:rPr lang="en-US" sz="1400"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a:t>
            </a:r>
            <a:r>
              <a:rPr lang="en-US" sz="1400" b="1" dirty="0">
                <a:solidFill>
                  <a:srgbClr val="000000"/>
                </a:solidFill>
                <a:latin typeface="Courier New" panose="02070309020205020404" pitchFamily="49" charset="0"/>
              </a:rPr>
              <a:t> </a:t>
            </a:r>
            <a:r>
              <a:rPr lang="en-US" sz="1400" b="1" dirty="0" err="1">
                <a:solidFill>
                  <a:srgbClr val="000000"/>
                </a:solidFill>
                <a:latin typeface="Courier New" panose="02070309020205020404" pitchFamily="49" charset="0"/>
              </a:rPr>
              <a:t>s_carr_id</a:t>
            </a:r>
            <a:r>
              <a:rPr lang="en-US" sz="1400" b="1" dirty="0">
                <a:solidFill>
                  <a:srgbClr val="7F0074"/>
                </a:solidFill>
                <a:latin typeface="Courier New" panose="02070309020205020404" pitchFamily="49" charset="0"/>
              </a:rPr>
              <a:t>;</a:t>
            </a:r>
          </a:p>
          <a:p>
            <a:pPr algn="l"/>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connid</a:t>
            </a:r>
            <a:r>
              <a:rPr lang="en-US" sz="1400"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a:t>
            </a:r>
            <a:r>
              <a:rPr lang="en-US" sz="1400" b="1" dirty="0">
                <a:solidFill>
                  <a:srgbClr val="000000"/>
                </a:solidFill>
                <a:latin typeface="Courier New" panose="02070309020205020404" pitchFamily="49" charset="0"/>
              </a:rPr>
              <a:t> </a:t>
            </a:r>
            <a:r>
              <a:rPr lang="en-US" sz="1400" b="1" dirty="0" err="1">
                <a:solidFill>
                  <a:srgbClr val="000000"/>
                </a:solidFill>
                <a:latin typeface="Courier New" panose="02070309020205020404" pitchFamily="49" charset="0"/>
              </a:rPr>
              <a:t>s_conn_id</a:t>
            </a:r>
            <a:r>
              <a:rPr lang="en-US" sz="1400" b="1" dirty="0">
                <a:solidFill>
                  <a:srgbClr val="7F0074"/>
                </a:solidFill>
                <a:latin typeface="Courier New" panose="02070309020205020404" pitchFamily="49" charset="0"/>
              </a:rPr>
              <a:t>;</a:t>
            </a:r>
          </a:p>
          <a:p>
            <a:pPr algn="l"/>
            <a:r>
              <a:rPr lang="en-US" sz="1400" dirty="0">
                <a:solidFill>
                  <a:srgbClr val="000000"/>
                </a:solidFill>
                <a:latin typeface="Courier New" panose="02070309020205020404" pitchFamily="49" charset="0"/>
              </a:rPr>
              <a:t>  meal        </a:t>
            </a:r>
            <a:r>
              <a:rPr lang="en-US" sz="1400" b="1" dirty="0">
                <a:solidFill>
                  <a:srgbClr val="7F0074"/>
                </a:solidFill>
                <a:latin typeface="Courier New" panose="02070309020205020404" pitchFamily="49" charset="0"/>
              </a:rPr>
              <a:t>:</a:t>
            </a:r>
            <a:r>
              <a:rPr lang="en-US" sz="1400" b="1" dirty="0">
                <a:solidFill>
                  <a:srgbClr val="000000"/>
                </a:solidFill>
                <a:latin typeface="Courier New" panose="02070309020205020404" pitchFamily="49" charset="0"/>
              </a:rPr>
              <a:t> </a:t>
            </a:r>
            <a:r>
              <a:rPr lang="en-US" sz="1400" b="1" dirty="0" err="1">
                <a:solidFill>
                  <a:srgbClr val="000000"/>
                </a:solidFill>
                <a:latin typeface="Courier New" panose="02070309020205020404" pitchFamily="49" charset="0"/>
              </a:rPr>
              <a:t>s_mealnum</a:t>
            </a:r>
            <a:r>
              <a:rPr lang="en-US" sz="1400" b="1" dirty="0">
                <a:solidFill>
                  <a:srgbClr val="7F0074"/>
                </a:solidFill>
                <a:latin typeface="Courier New" panose="02070309020205020404" pitchFamily="49" charset="0"/>
              </a:rPr>
              <a:t>;</a:t>
            </a:r>
          </a:p>
          <a:p>
            <a:pPr algn="l"/>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total_seats</a:t>
            </a:r>
            <a:r>
              <a:rPr lang="en-US" sz="1400"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a:t>
            </a:r>
            <a:r>
              <a:rPr lang="en-US" sz="1400" b="1" dirty="0">
                <a:solidFill>
                  <a:srgbClr val="000000"/>
                </a:solidFill>
                <a:latin typeface="Courier New" panose="02070309020205020404" pitchFamily="49" charset="0"/>
              </a:rPr>
              <a:t> </a:t>
            </a:r>
            <a:r>
              <a:rPr lang="en-US" sz="1400" b="1" dirty="0" err="1">
                <a:solidFill>
                  <a:srgbClr val="000000"/>
                </a:solidFill>
                <a:latin typeface="Courier New" panose="02070309020205020404" pitchFamily="49" charset="0"/>
              </a:rPr>
              <a:t>s_seatsmax</a:t>
            </a:r>
            <a:r>
              <a:rPr lang="en-US" sz="1400" b="1" dirty="0">
                <a:solidFill>
                  <a:srgbClr val="7F0074"/>
                </a:solidFill>
                <a:latin typeface="Courier New" panose="02070309020205020404" pitchFamily="49" charset="0"/>
              </a:rPr>
              <a:t>;</a:t>
            </a:r>
          </a:p>
          <a:p>
            <a:pPr algn="l"/>
            <a:r>
              <a:rPr lang="en-US" sz="1400" dirty="0">
                <a:solidFill>
                  <a:srgbClr val="000000"/>
                </a:solidFill>
                <a:latin typeface="Courier New" panose="02070309020205020404" pitchFamily="49" charset="0"/>
              </a:rPr>
              <a:t>  status      </a:t>
            </a:r>
            <a:r>
              <a:rPr lang="en-US" sz="1400" b="1" dirty="0">
                <a:solidFill>
                  <a:srgbClr val="7F0074"/>
                </a:solidFill>
                <a:latin typeface="Courier New" panose="02070309020205020404" pitchFamily="49" charset="0"/>
              </a:rPr>
              <a:t>:</a:t>
            </a:r>
            <a:r>
              <a:rPr lang="en-US" sz="1400" b="1" dirty="0">
                <a:solidFill>
                  <a:srgbClr val="000000"/>
                </a:solidFill>
                <a:latin typeface="Courier New" panose="02070309020205020404" pitchFamily="49" charset="0"/>
              </a:rPr>
              <a:t> flag</a:t>
            </a:r>
            <a:r>
              <a:rPr lang="en-US" sz="1400" b="1" dirty="0">
                <a:solidFill>
                  <a:srgbClr val="7F0074"/>
                </a:solidFill>
                <a:latin typeface="Courier New" panose="02070309020205020404" pitchFamily="49" charset="0"/>
              </a:rPr>
              <a:t>;</a:t>
            </a:r>
          </a:p>
          <a:p>
            <a:pPr algn="l"/>
            <a:endParaRPr lang="en-US" sz="1400" dirty="0">
              <a:latin typeface="Courier New" panose="02070309020205020404" pitchFamily="49" charset="0"/>
            </a:endParaRPr>
          </a:p>
          <a:p>
            <a:pPr algn="l"/>
            <a:r>
              <a:rPr lang="en-US" sz="1400" b="1" dirty="0">
                <a:solidFill>
                  <a:srgbClr val="7F0074"/>
                </a:solidFill>
                <a:latin typeface="Courier New" panose="02070309020205020404" pitchFamily="49" charset="0"/>
              </a:rPr>
              <a:t>}</a:t>
            </a:r>
            <a:endParaRPr lang="en-US" sz="1400" dirty="0"/>
          </a:p>
        </p:txBody>
      </p:sp>
      <p:sp>
        <p:nvSpPr>
          <p:cNvPr id="2" name="Rectangle: Rounded Corners 1">
            <a:extLst>
              <a:ext uri="{FF2B5EF4-FFF2-40B4-BE49-F238E27FC236}">
                <a16:creationId xmlns:a16="http://schemas.microsoft.com/office/drawing/2014/main" id="{3EFDC4AD-460D-324C-2CEE-4F77F9E981F9}"/>
              </a:ext>
            </a:extLst>
          </p:cNvPr>
          <p:cNvSpPr/>
          <p:nvPr/>
        </p:nvSpPr>
        <p:spPr>
          <a:xfrm>
            <a:off x="7246540" y="3140968"/>
            <a:ext cx="1800200"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a:t>
            </a:r>
          </a:p>
        </p:txBody>
      </p:sp>
      <p:sp>
        <p:nvSpPr>
          <p:cNvPr id="5" name="Rectangle: Rounded Corners 4">
            <a:extLst>
              <a:ext uri="{FF2B5EF4-FFF2-40B4-BE49-F238E27FC236}">
                <a16:creationId xmlns:a16="http://schemas.microsoft.com/office/drawing/2014/main" id="{FAB2FFC3-C7E3-3E48-7580-7F34235EEE84}"/>
              </a:ext>
            </a:extLst>
          </p:cNvPr>
          <p:cNvSpPr/>
          <p:nvPr/>
        </p:nvSpPr>
        <p:spPr>
          <a:xfrm>
            <a:off x="8758708" y="4221088"/>
            <a:ext cx="1800200"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SO_I</a:t>
            </a:r>
          </a:p>
        </p:txBody>
      </p:sp>
      <p:cxnSp>
        <p:nvCxnSpPr>
          <p:cNvPr id="7" name="Connector: Elbow 6">
            <a:extLst>
              <a:ext uri="{FF2B5EF4-FFF2-40B4-BE49-F238E27FC236}">
                <a16:creationId xmlns:a16="http://schemas.microsoft.com/office/drawing/2014/main" id="{3A713944-F895-6B4F-74B4-198D677210C0}"/>
              </a:ext>
            </a:extLst>
          </p:cNvPr>
          <p:cNvCxnSpPr>
            <a:stCxn id="2" idx="2"/>
            <a:endCxn id="5" idx="1"/>
          </p:cNvCxnSpPr>
          <p:nvPr/>
        </p:nvCxnSpPr>
        <p:spPr>
          <a:xfrm rot="16200000" flipH="1">
            <a:off x="8110636" y="3969060"/>
            <a:ext cx="684076" cy="612068"/>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87270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10513168" cy="478800"/>
          </a:xfrm>
        </p:spPr>
        <p:txBody>
          <a:bodyPr/>
          <a:lstStyle/>
          <a:p>
            <a:r>
              <a:rPr lang="en-US" sz="3200" b="1" i="0" dirty="0">
                <a:solidFill>
                  <a:srgbClr val="000000"/>
                </a:solidFill>
                <a:effectLst/>
                <a:latin typeface="Cooper Black" panose="0208090404030B020404" pitchFamily="18" charset="0"/>
              </a:rPr>
              <a:t>Title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grpSp>
        <p:nvGrpSpPr>
          <p:cNvPr id="7" name="Group 6">
            <a:extLst>
              <a:ext uri="{FF2B5EF4-FFF2-40B4-BE49-F238E27FC236}">
                <a16:creationId xmlns:a16="http://schemas.microsoft.com/office/drawing/2014/main" id="{48B155CF-4A97-65C5-59A2-E927E5B13304}"/>
              </a:ext>
            </a:extLst>
          </p:cNvPr>
          <p:cNvGrpSpPr/>
          <p:nvPr/>
        </p:nvGrpSpPr>
        <p:grpSpPr>
          <a:xfrm>
            <a:off x="1826907" y="692696"/>
            <a:ext cx="1747225" cy="5540125"/>
            <a:chOff x="1826907" y="692696"/>
            <a:chExt cx="1747225" cy="5540125"/>
          </a:xfrm>
        </p:grpSpPr>
        <p:sp>
          <p:nvSpPr>
            <p:cNvPr id="2" name="Rectangle 1">
              <a:extLst>
                <a:ext uri="{FF2B5EF4-FFF2-40B4-BE49-F238E27FC236}">
                  <a16:creationId xmlns:a16="http://schemas.microsoft.com/office/drawing/2014/main" id="{9F14795E-D233-3BD6-570E-CF47D3848A65}"/>
                </a:ext>
              </a:extLst>
            </p:cNvPr>
            <p:cNvSpPr/>
            <p:nvPr/>
          </p:nvSpPr>
          <p:spPr>
            <a:xfrm>
              <a:off x="1826907" y="692696"/>
              <a:ext cx="1747225"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cxnSp>
          <p:nvCxnSpPr>
            <p:cNvPr id="6" name="Straight Connector 5">
              <a:extLst>
                <a:ext uri="{FF2B5EF4-FFF2-40B4-BE49-F238E27FC236}">
                  <a16:creationId xmlns:a16="http://schemas.microsoft.com/office/drawing/2014/main" id="{C51E8397-1ED1-3759-A440-EE4BC349F706}"/>
                </a:ext>
              </a:extLst>
            </p:cNvPr>
            <p:cNvCxnSpPr>
              <a:stCxn id="2" idx="2"/>
            </p:cNvCxnSpPr>
            <p:nvPr/>
          </p:nvCxnSpPr>
          <p:spPr>
            <a:xfrm flipH="1">
              <a:off x="2638028" y="1052736"/>
              <a:ext cx="62492" cy="518008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sp>
        <p:nvSpPr>
          <p:cNvPr id="8" name="Smiley Face 7">
            <a:extLst>
              <a:ext uri="{FF2B5EF4-FFF2-40B4-BE49-F238E27FC236}">
                <a16:creationId xmlns:a16="http://schemas.microsoft.com/office/drawing/2014/main" id="{63CD3836-CF5D-A671-C17B-F2E2A684A982}"/>
              </a:ext>
            </a:extLst>
          </p:cNvPr>
          <p:cNvSpPr/>
          <p:nvPr/>
        </p:nvSpPr>
        <p:spPr>
          <a:xfrm>
            <a:off x="621804" y="617193"/>
            <a:ext cx="432048" cy="435543"/>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CDAB2EE-0099-76F4-368B-63E117BB5618}"/>
              </a:ext>
            </a:extLst>
          </p:cNvPr>
          <p:cNvCxnSpPr/>
          <p:nvPr/>
        </p:nvCxnSpPr>
        <p:spPr>
          <a:xfrm flipH="1">
            <a:off x="786444" y="1095993"/>
            <a:ext cx="62492" cy="518008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82C804C0-C5BB-01B9-AA47-7A46DDE79048}"/>
              </a:ext>
            </a:extLst>
          </p:cNvPr>
          <p:cNvGrpSpPr/>
          <p:nvPr/>
        </p:nvGrpSpPr>
        <p:grpSpPr>
          <a:xfrm>
            <a:off x="3862164" y="692696"/>
            <a:ext cx="1747225" cy="5540125"/>
            <a:chOff x="1826907" y="692696"/>
            <a:chExt cx="1747225" cy="5540125"/>
          </a:xfrm>
        </p:grpSpPr>
        <p:sp>
          <p:nvSpPr>
            <p:cNvPr id="11" name="Rectangle 10">
              <a:extLst>
                <a:ext uri="{FF2B5EF4-FFF2-40B4-BE49-F238E27FC236}">
                  <a16:creationId xmlns:a16="http://schemas.microsoft.com/office/drawing/2014/main" id="{D43AF9C2-BCF0-A6AE-6CED-541D2E207542}"/>
                </a:ext>
              </a:extLst>
            </p:cNvPr>
            <p:cNvSpPr/>
            <p:nvPr/>
          </p:nvSpPr>
          <p:spPr>
            <a:xfrm>
              <a:off x="1826907" y="692696"/>
              <a:ext cx="1747225"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a:t>
              </a:r>
            </a:p>
          </p:txBody>
        </p:sp>
        <p:cxnSp>
          <p:nvCxnSpPr>
            <p:cNvPr id="12" name="Straight Connector 11">
              <a:extLst>
                <a:ext uri="{FF2B5EF4-FFF2-40B4-BE49-F238E27FC236}">
                  <a16:creationId xmlns:a16="http://schemas.microsoft.com/office/drawing/2014/main" id="{C7E89A75-88E6-254D-F330-9C6ECDAD80D7}"/>
                </a:ext>
              </a:extLst>
            </p:cNvPr>
            <p:cNvCxnSpPr>
              <a:stCxn id="11" idx="2"/>
            </p:cNvCxnSpPr>
            <p:nvPr/>
          </p:nvCxnSpPr>
          <p:spPr>
            <a:xfrm flipH="1">
              <a:off x="2638028" y="1052736"/>
              <a:ext cx="62492" cy="518008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CAC3981-D247-DCEB-628C-0E0F02945CD4}"/>
              </a:ext>
            </a:extLst>
          </p:cNvPr>
          <p:cNvGrpSpPr/>
          <p:nvPr/>
        </p:nvGrpSpPr>
        <p:grpSpPr>
          <a:xfrm>
            <a:off x="6723758" y="692696"/>
            <a:ext cx="1747225" cy="5540125"/>
            <a:chOff x="1826907" y="692696"/>
            <a:chExt cx="1747225" cy="5540125"/>
          </a:xfrm>
        </p:grpSpPr>
        <p:sp>
          <p:nvSpPr>
            <p:cNvPr id="16" name="Rectangle 15">
              <a:extLst>
                <a:ext uri="{FF2B5EF4-FFF2-40B4-BE49-F238E27FC236}">
                  <a16:creationId xmlns:a16="http://schemas.microsoft.com/office/drawing/2014/main" id="{660C43DA-C475-652D-A6AB-41A75B09E42F}"/>
                </a:ext>
              </a:extLst>
            </p:cNvPr>
            <p:cNvSpPr/>
            <p:nvPr/>
          </p:nvSpPr>
          <p:spPr>
            <a:xfrm>
              <a:off x="1826907" y="692696"/>
              <a:ext cx="1747225"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BOPF</a:t>
              </a:r>
            </a:p>
          </p:txBody>
        </p:sp>
        <p:cxnSp>
          <p:nvCxnSpPr>
            <p:cNvPr id="17" name="Straight Connector 16">
              <a:extLst>
                <a:ext uri="{FF2B5EF4-FFF2-40B4-BE49-F238E27FC236}">
                  <a16:creationId xmlns:a16="http://schemas.microsoft.com/office/drawing/2014/main" id="{C9891A94-32D5-7640-AC6A-8CED606FB228}"/>
                </a:ext>
              </a:extLst>
            </p:cNvPr>
            <p:cNvCxnSpPr>
              <a:stCxn id="16" idx="2"/>
            </p:cNvCxnSpPr>
            <p:nvPr/>
          </p:nvCxnSpPr>
          <p:spPr>
            <a:xfrm flipH="1">
              <a:off x="2638028" y="1052736"/>
              <a:ext cx="62492" cy="518008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A60870F7-9841-CABE-EF43-C44AB910AC65}"/>
              </a:ext>
            </a:extLst>
          </p:cNvPr>
          <p:cNvGrpSpPr/>
          <p:nvPr/>
        </p:nvGrpSpPr>
        <p:grpSpPr>
          <a:xfrm>
            <a:off x="10207571" y="692696"/>
            <a:ext cx="1747225" cy="5540125"/>
            <a:chOff x="1826907" y="692696"/>
            <a:chExt cx="1747225" cy="5540125"/>
          </a:xfrm>
        </p:grpSpPr>
        <p:sp>
          <p:nvSpPr>
            <p:cNvPr id="19" name="Rectangle 18">
              <a:extLst>
                <a:ext uri="{FF2B5EF4-FFF2-40B4-BE49-F238E27FC236}">
                  <a16:creationId xmlns:a16="http://schemas.microsoft.com/office/drawing/2014/main" id="{FCDE530E-182D-F069-A5C4-69BA1F0F8A26}"/>
                </a:ext>
              </a:extLst>
            </p:cNvPr>
            <p:cNvSpPr/>
            <p:nvPr/>
          </p:nvSpPr>
          <p:spPr>
            <a:xfrm>
              <a:off x="1826907" y="692696"/>
              <a:ext cx="1747225"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HANADB</a:t>
              </a:r>
            </a:p>
          </p:txBody>
        </p:sp>
        <p:cxnSp>
          <p:nvCxnSpPr>
            <p:cNvPr id="20" name="Straight Connector 19">
              <a:extLst>
                <a:ext uri="{FF2B5EF4-FFF2-40B4-BE49-F238E27FC236}">
                  <a16:creationId xmlns:a16="http://schemas.microsoft.com/office/drawing/2014/main" id="{231CA9C1-AD56-3DB2-C543-6ED7E9034DB6}"/>
                </a:ext>
              </a:extLst>
            </p:cNvPr>
            <p:cNvCxnSpPr>
              <a:stCxn id="19" idx="2"/>
            </p:cNvCxnSpPr>
            <p:nvPr/>
          </p:nvCxnSpPr>
          <p:spPr>
            <a:xfrm flipH="1">
              <a:off x="2638028" y="1052736"/>
              <a:ext cx="62492" cy="518008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F26CED8A-1725-DE02-46CC-B0E2AA6B965C}"/>
              </a:ext>
            </a:extLst>
          </p:cNvPr>
          <p:cNvCxnSpPr/>
          <p:nvPr/>
        </p:nvCxnSpPr>
        <p:spPr>
          <a:xfrm>
            <a:off x="848936" y="1484784"/>
            <a:ext cx="18203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A294510-2BC7-FE36-925B-72CE5F960B4B}"/>
              </a:ext>
            </a:extLst>
          </p:cNvPr>
          <p:cNvCxnSpPr/>
          <p:nvPr/>
        </p:nvCxnSpPr>
        <p:spPr>
          <a:xfrm>
            <a:off x="2700519" y="1700808"/>
            <a:ext cx="2004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60386F-146A-55FF-BE6B-BE8FBC69E60C}"/>
              </a:ext>
            </a:extLst>
          </p:cNvPr>
          <p:cNvCxnSpPr/>
          <p:nvPr/>
        </p:nvCxnSpPr>
        <p:spPr>
          <a:xfrm>
            <a:off x="4735776" y="1844824"/>
            <a:ext cx="28303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5772CF3-9057-A8DA-625C-9FFAA414032F}"/>
              </a:ext>
            </a:extLst>
          </p:cNvPr>
          <p:cNvSpPr/>
          <p:nvPr/>
        </p:nvSpPr>
        <p:spPr>
          <a:xfrm>
            <a:off x="7534879" y="1844824"/>
            <a:ext cx="62492" cy="2304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E1F8BD63-EA91-4589-ED83-8A33F5FFE26A}"/>
              </a:ext>
            </a:extLst>
          </p:cNvPr>
          <p:cNvCxnSpPr>
            <a:cxnSpLocks/>
          </p:cNvCxnSpPr>
          <p:nvPr/>
        </p:nvCxnSpPr>
        <p:spPr>
          <a:xfrm>
            <a:off x="7628617" y="3428999"/>
            <a:ext cx="33588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7C7011D-9ED8-9163-B45D-C145994E51A7}"/>
              </a:ext>
            </a:extLst>
          </p:cNvPr>
          <p:cNvSpPr/>
          <p:nvPr/>
        </p:nvSpPr>
        <p:spPr>
          <a:xfrm>
            <a:off x="10924954" y="3429000"/>
            <a:ext cx="210018"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BA1075E-0E24-B782-98EF-4615E88CCF3B}"/>
              </a:ext>
            </a:extLst>
          </p:cNvPr>
          <p:cNvCxnSpPr>
            <a:stCxn id="30" idx="2"/>
          </p:cNvCxnSpPr>
          <p:nvPr/>
        </p:nvCxnSpPr>
        <p:spPr>
          <a:xfrm flipH="1">
            <a:off x="7597371" y="3717032"/>
            <a:ext cx="34325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05D3323-7230-6DEE-DA44-6D5E114BA4F3}"/>
              </a:ext>
            </a:extLst>
          </p:cNvPr>
          <p:cNvSpPr/>
          <p:nvPr/>
        </p:nvSpPr>
        <p:spPr>
          <a:xfrm>
            <a:off x="4735776" y="1700808"/>
            <a:ext cx="45719" cy="2736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5B4D2A4-CC87-8E8C-F84B-7D89D2FB2CBE}"/>
              </a:ext>
            </a:extLst>
          </p:cNvPr>
          <p:cNvSpPr/>
          <p:nvPr/>
        </p:nvSpPr>
        <p:spPr>
          <a:xfrm>
            <a:off x="2654801" y="1484784"/>
            <a:ext cx="45719" cy="3240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9BB1DCEE-8126-2101-40D6-DCBB960A4239}"/>
              </a:ext>
            </a:extLst>
          </p:cNvPr>
          <p:cNvCxnSpPr>
            <a:stCxn id="27" idx="2"/>
          </p:cNvCxnSpPr>
          <p:nvPr/>
        </p:nvCxnSpPr>
        <p:spPr>
          <a:xfrm flipH="1">
            <a:off x="4781495" y="4149080"/>
            <a:ext cx="27846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7C51416-3965-46B5-FCC9-6757F2A64E50}"/>
              </a:ext>
            </a:extLst>
          </p:cNvPr>
          <p:cNvCxnSpPr>
            <a:stCxn id="34" idx="2"/>
          </p:cNvCxnSpPr>
          <p:nvPr/>
        </p:nvCxnSpPr>
        <p:spPr>
          <a:xfrm flipH="1">
            <a:off x="2700519" y="4437107"/>
            <a:ext cx="20581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CC20C9-DADE-BBD3-7262-11FFF93114E8}"/>
              </a:ext>
            </a:extLst>
          </p:cNvPr>
          <p:cNvCxnSpPr>
            <a:stCxn id="35" idx="2"/>
          </p:cNvCxnSpPr>
          <p:nvPr/>
        </p:nvCxnSpPr>
        <p:spPr>
          <a:xfrm flipH="1">
            <a:off x="786444" y="4725143"/>
            <a:ext cx="1891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9F46688D-19A0-27C1-01BE-B5F883783FD5}"/>
              </a:ext>
            </a:extLst>
          </p:cNvPr>
          <p:cNvSpPr/>
          <p:nvPr/>
        </p:nvSpPr>
        <p:spPr>
          <a:xfrm>
            <a:off x="9313667" y="2010427"/>
            <a:ext cx="93738" cy="10766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59F171E9-03F2-56F8-C7D8-8659CD89E2A4}"/>
              </a:ext>
            </a:extLst>
          </p:cNvPr>
          <p:cNvGrpSpPr/>
          <p:nvPr/>
        </p:nvGrpSpPr>
        <p:grpSpPr>
          <a:xfrm>
            <a:off x="8766469" y="703379"/>
            <a:ext cx="1176861" cy="5829803"/>
            <a:chOff x="2133030" y="703379"/>
            <a:chExt cx="1176861" cy="5617057"/>
          </a:xfrm>
        </p:grpSpPr>
        <p:cxnSp>
          <p:nvCxnSpPr>
            <p:cNvPr id="46" name="Straight Connector 45">
              <a:extLst>
                <a:ext uri="{FF2B5EF4-FFF2-40B4-BE49-F238E27FC236}">
                  <a16:creationId xmlns:a16="http://schemas.microsoft.com/office/drawing/2014/main" id="{AB1CBE68-01F3-CAA8-4464-7823EE70776E}"/>
                </a:ext>
              </a:extLst>
            </p:cNvPr>
            <p:cNvCxnSpPr>
              <a:cxnSpLocks/>
              <a:stCxn id="45" idx="2"/>
            </p:cNvCxnSpPr>
            <p:nvPr/>
          </p:nvCxnSpPr>
          <p:spPr>
            <a:xfrm>
              <a:off x="2721461" y="1063419"/>
              <a:ext cx="0" cy="5257017"/>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BC53D95E-0FA7-F03F-7085-C0A2E17BD268}"/>
                </a:ext>
              </a:extLst>
            </p:cNvPr>
            <p:cNvSpPr/>
            <p:nvPr/>
          </p:nvSpPr>
          <p:spPr>
            <a:xfrm>
              <a:off x="2133030" y="703379"/>
              <a:ext cx="1176861"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a:t>
              </a:r>
            </a:p>
          </p:txBody>
        </p:sp>
      </p:grpSp>
      <p:cxnSp>
        <p:nvCxnSpPr>
          <p:cNvPr id="50" name="Straight Arrow Connector 49">
            <a:extLst>
              <a:ext uri="{FF2B5EF4-FFF2-40B4-BE49-F238E27FC236}">
                <a16:creationId xmlns:a16="http://schemas.microsoft.com/office/drawing/2014/main" id="{6628A949-122A-32F9-C08E-800FE50A3258}"/>
              </a:ext>
            </a:extLst>
          </p:cNvPr>
          <p:cNvCxnSpPr/>
          <p:nvPr/>
        </p:nvCxnSpPr>
        <p:spPr>
          <a:xfrm>
            <a:off x="7580597" y="2025267"/>
            <a:ext cx="1680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B56041C-B74D-995F-AF58-4BA0F630B037}"/>
              </a:ext>
            </a:extLst>
          </p:cNvPr>
          <p:cNvCxnSpPr>
            <a:stCxn id="43" idx="2"/>
          </p:cNvCxnSpPr>
          <p:nvPr/>
        </p:nvCxnSpPr>
        <p:spPr>
          <a:xfrm flipH="1">
            <a:off x="7318548" y="3087048"/>
            <a:ext cx="2041988" cy="17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Flowchart: Decision 52">
            <a:extLst>
              <a:ext uri="{FF2B5EF4-FFF2-40B4-BE49-F238E27FC236}">
                <a16:creationId xmlns:a16="http://schemas.microsoft.com/office/drawing/2014/main" id="{CD452442-8006-47DF-75EC-35EE9AD09644}"/>
              </a:ext>
            </a:extLst>
          </p:cNvPr>
          <p:cNvSpPr/>
          <p:nvPr/>
        </p:nvSpPr>
        <p:spPr>
          <a:xfrm>
            <a:off x="6708542" y="2873928"/>
            <a:ext cx="653070" cy="44415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xplosion: 8 Points 53">
            <a:extLst>
              <a:ext uri="{FF2B5EF4-FFF2-40B4-BE49-F238E27FC236}">
                <a16:creationId xmlns:a16="http://schemas.microsoft.com/office/drawing/2014/main" id="{EE4DE15E-5BA4-1980-AE0A-C44FA0AD442A}"/>
              </a:ext>
            </a:extLst>
          </p:cNvPr>
          <p:cNvSpPr/>
          <p:nvPr/>
        </p:nvSpPr>
        <p:spPr>
          <a:xfrm>
            <a:off x="6526460" y="2548737"/>
            <a:ext cx="419990" cy="44415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E9CAD9CF-C48E-2437-B13D-7BF57928237C}"/>
              </a:ext>
            </a:extLst>
          </p:cNvPr>
          <p:cNvCxnSpPr>
            <a:stCxn id="53" idx="1"/>
            <a:endCxn id="35" idx="3"/>
          </p:cNvCxnSpPr>
          <p:nvPr/>
        </p:nvCxnSpPr>
        <p:spPr>
          <a:xfrm flipH="1">
            <a:off x="2700520" y="3096005"/>
            <a:ext cx="4008022" cy="8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3C54E099-4AF8-F6C7-4884-F06A9E1DED18}"/>
              </a:ext>
            </a:extLst>
          </p:cNvPr>
          <p:cNvCxnSpPr>
            <a:stCxn id="53" idx="2"/>
          </p:cNvCxnSpPr>
          <p:nvPr/>
        </p:nvCxnSpPr>
        <p:spPr>
          <a:xfrm rot="16200000" flipH="1">
            <a:off x="7229519" y="3123639"/>
            <a:ext cx="110918" cy="4998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F31FE266-E04A-DFF6-FFCC-CFF115B6017D}"/>
              </a:ext>
            </a:extLst>
          </p:cNvPr>
          <p:cNvSpPr/>
          <p:nvPr/>
        </p:nvSpPr>
        <p:spPr>
          <a:xfrm>
            <a:off x="9436575" y="1911704"/>
            <a:ext cx="33624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3B8B77C-6BD1-BF9D-1BE8-BB297CEE850E}"/>
              </a:ext>
            </a:extLst>
          </p:cNvPr>
          <p:cNvSpPr/>
          <p:nvPr/>
        </p:nvSpPr>
        <p:spPr>
          <a:xfrm>
            <a:off x="9446151" y="2893163"/>
            <a:ext cx="336242" cy="2880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262F8AF0-3CA2-4719-88BA-13CE91AA3300}"/>
              </a:ext>
            </a:extLst>
          </p:cNvPr>
          <p:cNvSpPr txBox="1"/>
          <p:nvPr/>
        </p:nvSpPr>
        <p:spPr>
          <a:xfrm>
            <a:off x="1515775" y="4892962"/>
            <a:ext cx="6094638" cy="1569660"/>
          </a:xfrm>
          <a:prstGeom prst="rect">
            <a:avLst/>
          </a:prstGeom>
          <a:noFill/>
        </p:spPr>
        <p:txBody>
          <a:bodyPr wrap="square">
            <a:spAutoFit/>
          </a:bodyPr>
          <a:lstStyle/>
          <a:p>
            <a:r>
              <a:rPr lang="en-US" dirty="0">
                <a:hlinkClick r:id="rId4"/>
              </a:rPr>
              <a:t>https://www.youtube.com/watch?v=C9MWowuCxis&amp;list=PLcxqFaocb9WLtnq-rpXbRy5hnKECxr95G&amp;index=88</a:t>
            </a:r>
            <a:endParaRPr lang="en-US" dirty="0"/>
          </a:p>
          <a:p>
            <a:endParaRPr lang="en-US" dirty="0"/>
          </a:p>
        </p:txBody>
      </p:sp>
    </p:spTree>
    <p:extLst>
      <p:ext uri="{BB962C8B-B14F-4D97-AF65-F5344CB8AC3E}">
        <p14:creationId xmlns:p14="http://schemas.microsoft.com/office/powerpoint/2010/main" val="358188729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a pen in a notebook&#10;&#10;Description automatically generated with low confidence">
            <a:extLst>
              <a:ext uri="{FF2B5EF4-FFF2-40B4-BE49-F238E27FC236}">
                <a16:creationId xmlns:a16="http://schemas.microsoft.com/office/drawing/2014/main" id="{B7A383F1-B332-C3B3-2D54-50078A8117E1}"/>
              </a:ext>
            </a:extLst>
          </p:cNvPr>
          <p:cNvPicPr>
            <a:picLocks noGrp="1" noChangeAspect="1"/>
          </p:cNvPicPr>
          <p:nvPr>
            <p:ph type="pic" sz="quarter" idx="12"/>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206625"/>
            <a:ext cx="12188825" cy="3182938"/>
          </a:xfrm>
        </p:spPr>
      </p:pic>
      <p:sp>
        <p:nvSpPr>
          <p:cNvPr id="2" name="Title 1">
            <a:extLst>
              <a:ext uri="{FF2B5EF4-FFF2-40B4-BE49-F238E27FC236}">
                <a16:creationId xmlns:a16="http://schemas.microsoft.com/office/drawing/2014/main" id="{2B417D41-2D1C-FD0F-5664-A52D34F78A27}"/>
              </a:ext>
            </a:extLst>
          </p:cNvPr>
          <p:cNvSpPr>
            <a:spLocks noGrp="1"/>
          </p:cNvSpPr>
          <p:nvPr>
            <p:ph type="title"/>
          </p:nvPr>
        </p:nvSpPr>
        <p:spPr>
          <a:xfrm>
            <a:off x="1651058" y="728462"/>
            <a:ext cx="8886708" cy="1188370"/>
          </a:xfrm>
        </p:spPr>
        <p:txBody>
          <a:bodyPr/>
          <a:lstStyle/>
          <a:p>
            <a:r>
              <a:rPr lang="en-US" sz="5400" dirty="0"/>
              <a:t>Questions?</a:t>
            </a:r>
          </a:p>
        </p:txBody>
      </p:sp>
      <p:sp>
        <p:nvSpPr>
          <p:cNvPr id="6" name="Rectangle 5">
            <a:extLst>
              <a:ext uri="{FF2B5EF4-FFF2-40B4-BE49-F238E27FC236}">
                <a16:creationId xmlns:a16="http://schemas.microsoft.com/office/drawing/2014/main" id="{CA2CB3F1-C977-3187-782E-5D7930F6594C}"/>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008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itting at a desk with a computer&#10;&#10;Description automatically generated with low confidence">
            <a:extLst>
              <a:ext uri="{FF2B5EF4-FFF2-40B4-BE49-F238E27FC236}">
                <a16:creationId xmlns:a16="http://schemas.microsoft.com/office/drawing/2014/main" id="{D92B8D88-76D3-BC83-3CAA-D98B9A60002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575025"/>
            <a:ext cx="4942284" cy="4230238"/>
          </a:xfrm>
        </p:spPr>
      </p:pic>
      <p:sp>
        <p:nvSpPr>
          <p:cNvPr id="12" name="Title 11">
            <a:extLst>
              <a:ext uri="{FF2B5EF4-FFF2-40B4-BE49-F238E27FC236}">
                <a16:creationId xmlns:a16="http://schemas.microsoft.com/office/drawing/2014/main" id="{DDA022C3-481E-4D69-3555-C2E48288894D}"/>
              </a:ext>
            </a:extLst>
          </p:cNvPr>
          <p:cNvSpPr>
            <a:spLocks noGrp="1"/>
          </p:cNvSpPr>
          <p:nvPr>
            <p:ph type="title"/>
          </p:nvPr>
        </p:nvSpPr>
        <p:spPr>
          <a:xfrm>
            <a:off x="1024128" y="728462"/>
            <a:ext cx="5574340" cy="509048"/>
          </a:xfrm>
        </p:spPr>
        <p:txBody>
          <a:bodyPr/>
          <a:lstStyle/>
          <a:p>
            <a:r>
              <a:rPr lang="en-IN" dirty="0"/>
              <a:t>Day 4</a:t>
            </a:r>
            <a:endParaRPr lang="en-US" dirty="0"/>
          </a:p>
        </p:txBody>
      </p:sp>
      <p:sp>
        <p:nvSpPr>
          <p:cNvPr id="49" name="Rectangle 48">
            <a:extLst>
              <a:ext uri="{FF2B5EF4-FFF2-40B4-BE49-F238E27FC236}">
                <a16:creationId xmlns:a16="http://schemas.microsoft.com/office/drawing/2014/main" id="{B10C9A54-B6A1-56BF-E02F-5726F1DEAF77}"/>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34B679-1B28-E34E-1111-DB27BA1902D8}"/>
              </a:ext>
            </a:extLst>
          </p:cNvPr>
          <p:cNvSpPr/>
          <p:nvPr/>
        </p:nvSpPr>
        <p:spPr>
          <a:xfrm>
            <a:off x="10793831" y="1576873"/>
            <a:ext cx="1394994" cy="4228390"/>
          </a:xfrm>
          <a:prstGeom prst="rect">
            <a:avLst/>
          </a:prstGeom>
          <a:gradFill flip="none" rotWithShape="1">
            <a:gsLst>
              <a:gs pos="0">
                <a:schemeClr val="accent2"/>
              </a:gs>
              <a:gs pos="10000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EA5EAC-59FE-EB72-A2AE-FE35C6F098E5}"/>
              </a:ext>
            </a:extLst>
          </p:cNvPr>
          <p:cNvSpPr txBox="1"/>
          <p:nvPr/>
        </p:nvSpPr>
        <p:spPr>
          <a:xfrm>
            <a:off x="5131753" y="1508772"/>
            <a:ext cx="5472608" cy="1754326"/>
          </a:xfrm>
          <a:prstGeom prst="rect">
            <a:avLst/>
          </a:prstGeom>
          <a:noFill/>
        </p:spPr>
        <p:txBody>
          <a:bodyPr wrap="square" rtlCol="0">
            <a:spAutoFit/>
          </a:bodyPr>
          <a:lstStyle/>
          <a:p>
            <a:pPr marL="342900" indent="-342900">
              <a:buFont typeface="Arial" panose="020B0604020202020204" pitchFamily="34" charset="0"/>
              <a:buChar char="•"/>
            </a:pPr>
            <a:r>
              <a:rPr lang="en-US" sz="1800" dirty="0"/>
              <a:t>Introduction to SQL Script</a:t>
            </a:r>
          </a:p>
          <a:p>
            <a:r>
              <a:rPr lang="en-US" sz="1800" dirty="0"/>
              <a:t>--break</a:t>
            </a:r>
          </a:p>
          <a:p>
            <a:pPr marL="342900" indent="-342900">
              <a:buFont typeface="Arial" panose="020B0604020202020204" pitchFamily="34" charset="0"/>
              <a:buChar char="•"/>
            </a:pPr>
            <a:r>
              <a:rPr lang="en-US" sz="1800" dirty="0"/>
              <a:t>AMDP</a:t>
            </a:r>
          </a:p>
          <a:p>
            <a:r>
              <a:rPr lang="en-US" sz="1800" dirty="0"/>
              <a:t>--break</a:t>
            </a:r>
          </a:p>
          <a:p>
            <a:pPr marL="342900" indent="-342900">
              <a:buFont typeface="Arial" panose="020B0604020202020204" pitchFamily="34" charset="0"/>
              <a:buChar char="•"/>
            </a:pPr>
            <a:r>
              <a:rPr lang="en-US" sz="1800" dirty="0"/>
              <a:t>CDS Table Function</a:t>
            </a:r>
          </a:p>
          <a:p>
            <a:pPr marL="342900" indent="-342900">
              <a:buFont typeface="Arial" panose="020B0604020202020204" pitchFamily="34" charset="0"/>
              <a:buChar char="•"/>
            </a:pPr>
            <a:r>
              <a:rPr lang="en-US" sz="1800" dirty="0"/>
              <a:t>CDS BOPF Integration</a:t>
            </a:r>
          </a:p>
        </p:txBody>
      </p:sp>
    </p:spTree>
    <p:extLst>
      <p:ext uri="{BB962C8B-B14F-4D97-AF65-F5344CB8AC3E}">
        <p14:creationId xmlns:p14="http://schemas.microsoft.com/office/powerpoint/2010/main" val="3679983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ck on a wall&#10;&#10;Description automatically generated with medium confidence">
            <a:extLst>
              <a:ext uri="{FF2B5EF4-FFF2-40B4-BE49-F238E27FC236}">
                <a16:creationId xmlns:a16="http://schemas.microsoft.com/office/drawing/2014/main" id="{E434A80B-4880-808E-70C8-B347C5B0291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133972" y="0"/>
            <a:ext cx="5760640" cy="6858000"/>
          </a:xfrm>
        </p:spPr>
      </p:pic>
      <p:sp>
        <p:nvSpPr>
          <p:cNvPr id="4" name="Rectangle 3">
            <a:extLst>
              <a:ext uri="{FF2B5EF4-FFF2-40B4-BE49-F238E27FC236}">
                <a16:creationId xmlns:a16="http://schemas.microsoft.com/office/drawing/2014/main" id="{CC25EAAF-B157-4C19-3FC6-28EC796F10B8}"/>
              </a:ext>
            </a:extLst>
          </p:cNvPr>
          <p:cNvSpPr/>
          <p:nvPr/>
        </p:nvSpPr>
        <p:spPr>
          <a:xfrm>
            <a:off x="7518400" y="0"/>
            <a:ext cx="4670424" cy="6858000"/>
          </a:xfrm>
          <a:prstGeom prst="rect">
            <a:avLst/>
          </a:prstGeom>
          <a:gradFill>
            <a:gsLst>
              <a:gs pos="400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52F5AEC-EA17-C090-17EB-A923D0D40815}"/>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9D159A5-3D84-FC6E-7C02-7CC596336911}"/>
              </a:ext>
            </a:extLst>
          </p:cNvPr>
          <p:cNvGrpSpPr/>
          <p:nvPr/>
        </p:nvGrpSpPr>
        <p:grpSpPr>
          <a:xfrm>
            <a:off x="8039515" y="2130630"/>
            <a:ext cx="3649371" cy="2395427"/>
            <a:chOff x="8039516" y="1953264"/>
            <a:chExt cx="3142204" cy="2395427"/>
          </a:xfrm>
        </p:grpSpPr>
        <p:grpSp>
          <p:nvGrpSpPr>
            <p:cNvPr id="30" name="Group 29">
              <a:extLst>
                <a:ext uri="{FF2B5EF4-FFF2-40B4-BE49-F238E27FC236}">
                  <a16:creationId xmlns:a16="http://schemas.microsoft.com/office/drawing/2014/main" id="{DBF9E201-17B2-8A0A-B1BF-0531028D22DC}"/>
                </a:ext>
              </a:extLst>
            </p:cNvPr>
            <p:cNvGrpSpPr/>
            <p:nvPr/>
          </p:nvGrpSpPr>
          <p:grpSpPr>
            <a:xfrm>
              <a:off x="8039516" y="1953264"/>
              <a:ext cx="3117556" cy="830997"/>
              <a:chOff x="8216676" y="2308864"/>
              <a:chExt cx="3117556" cy="830997"/>
            </a:xfrm>
          </p:grpSpPr>
          <p:sp>
            <p:nvSpPr>
              <p:cNvPr id="12" name="Rectangle 11">
                <a:extLst>
                  <a:ext uri="{FF2B5EF4-FFF2-40B4-BE49-F238E27FC236}">
                    <a16:creationId xmlns:a16="http://schemas.microsoft.com/office/drawing/2014/main" id="{EAD51693-38A1-535A-1351-E63EB58A0EFC}"/>
                  </a:ext>
                </a:extLst>
              </p:cNvPr>
              <p:cNvSpPr/>
              <p:nvPr/>
            </p:nvSpPr>
            <p:spPr>
              <a:xfrm>
                <a:off x="8664978" y="2308864"/>
                <a:ext cx="2669254" cy="830997"/>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Anubhav.abap@gmail.com</a:t>
                </a:r>
              </a:p>
              <a:p>
                <a:pPr>
                  <a:defRPr/>
                </a:pPr>
                <a:r>
                  <a:rPr lang="en-US" sz="1600" kern="0" dirty="0">
                    <a:solidFill>
                      <a:schemeClr val="bg1"/>
                    </a:solidFill>
                    <a:cs typeface="Arial" panose="020B0604020202020204" pitchFamily="34" charset="0"/>
                  </a:rPr>
                  <a:t>contact@anubhavtrainings.com</a:t>
                </a:r>
              </a:p>
            </p:txBody>
          </p:sp>
          <p:grpSp>
            <p:nvGrpSpPr>
              <p:cNvPr id="13" name="Group 12">
                <a:extLst>
                  <a:ext uri="{FF2B5EF4-FFF2-40B4-BE49-F238E27FC236}">
                    <a16:creationId xmlns:a16="http://schemas.microsoft.com/office/drawing/2014/main" id="{48A2CAB4-1E32-F76D-740E-1C488F62110F}"/>
                  </a:ext>
                </a:extLst>
              </p:cNvPr>
              <p:cNvGrpSpPr/>
              <p:nvPr/>
            </p:nvGrpSpPr>
            <p:grpSpPr>
              <a:xfrm>
                <a:off x="8216676" y="2570966"/>
                <a:ext cx="216451" cy="306793"/>
                <a:chOff x="-2689225" y="1136650"/>
                <a:chExt cx="3708401" cy="5256212"/>
              </a:xfrm>
              <a:solidFill>
                <a:schemeClr val="bg1"/>
              </a:solidFill>
            </p:grpSpPr>
            <p:sp>
              <p:nvSpPr>
                <p:cNvPr id="21" name="Freeform 5">
                  <a:extLst>
                    <a:ext uri="{FF2B5EF4-FFF2-40B4-BE49-F238E27FC236}">
                      <a16:creationId xmlns:a16="http://schemas.microsoft.com/office/drawing/2014/main" id="{B46A3159-021F-E57F-7C9F-F3846FBBF8E3}"/>
                    </a:ext>
                  </a:extLst>
                </p:cNvPr>
                <p:cNvSpPr>
                  <a:spLocks noEditPoints="1"/>
                </p:cNvSpPr>
                <p:nvPr/>
              </p:nvSpPr>
              <p:spPr bwMode="auto">
                <a:xfrm>
                  <a:off x="-2689225" y="1136650"/>
                  <a:ext cx="3708401" cy="5256212"/>
                </a:xfrm>
                <a:custGeom>
                  <a:avLst/>
                  <a:gdLst>
                    <a:gd name="T0" fmla="*/ 861 w 1722"/>
                    <a:gd name="T1" fmla="*/ 0 h 2448"/>
                    <a:gd name="T2" fmla="*/ 0 w 1722"/>
                    <a:gd name="T3" fmla="*/ 861 h 2448"/>
                    <a:gd name="T4" fmla="*/ 129 w 1722"/>
                    <a:gd name="T5" fmla="*/ 1313 h 2448"/>
                    <a:gd name="T6" fmla="*/ 812 w 1722"/>
                    <a:gd name="T7" fmla="*/ 2414 h 2448"/>
                    <a:gd name="T8" fmla="*/ 873 w 1722"/>
                    <a:gd name="T9" fmla="*/ 2448 h 2448"/>
                    <a:gd name="T10" fmla="*/ 874 w 1722"/>
                    <a:gd name="T11" fmla="*/ 2448 h 2448"/>
                    <a:gd name="T12" fmla="*/ 934 w 1722"/>
                    <a:gd name="T13" fmla="*/ 2413 h 2448"/>
                    <a:gd name="T14" fmla="*/ 1600 w 1722"/>
                    <a:gd name="T15" fmla="*/ 1302 h 2448"/>
                    <a:gd name="T16" fmla="*/ 1722 w 1722"/>
                    <a:gd name="T17" fmla="*/ 861 h 2448"/>
                    <a:gd name="T18" fmla="*/ 861 w 1722"/>
                    <a:gd name="T19" fmla="*/ 0 h 2448"/>
                    <a:gd name="T20" fmla="*/ 1477 w 1722"/>
                    <a:gd name="T21" fmla="*/ 1228 h 2448"/>
                    <a:gd name="T22" fmla="*/ 872 w 1722"/>
                    <a:gd name="T23" fmla="*/ 2239 h 2448"/>
                    <a:gd name="T24" fmla="*/ 251 w 1722"/>
                    <a:gd name="T25" fmla="*/ 1238 h 2448"/>
                    <a:gd name="T26" fmla="*/ 143 w 1722"/>
                    <a:gd name="T27" fmla="*/ 861 h 2448"/>
                    <a:gd name="T28" fmla="*/ 861 w 1722"/>
                    <a:gd name="T29" fmla="*/ 142 h 2448"/>
                    <a:gd name="T30" fmla="*/ 1579 w 1722"/>
                    <a:gd name="T31" fmla="*/ 861 h 2448"/>
                    <a:gd name="T32" fmla="*/ 1477 w 1722"/>
                    <a:gd name="T33" fmla="*/ 122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2448">
                      <a:moveTo>
                        <a:pt x="861" y="0"/>
                      </a:moveTo>
                      <a:cubicBezTo>
                        <a:pt x="386" y="0"/>
                        <a:pt x="0" y="386"/>
                        <a:pt x="0" y="861"/>
                      </a:cubicBezTo>
                      <a:cubicBezTo>
                        <a:pt x="0" y="1021"/>
                        <a:pt x="45" y="1177"/>
                        <a:pt x="129" y="1313"/>
                      </a:cubicBezTo>
                      <a:cubicBezTo>
                        <a:pt x="812" y="2414"/>
                        <a:pt x="812" y="2414"/>
                        <a:pt x="812" y="2414"/>
                      </a:cubicBezTo>
                      <a:cubicBezTo>
                        <a:pt x="825" y="2435"/>
                        <a:pt x="848" y="2448"/>
                        <a:pt x="873" y="2448"/>
                      </a:cubicBezTo>
                      <a:cubicBezTo>
                        <a:pt x="873" y="2448"/>
                        <a:pt x="873" y="2448"/>
                        <a:pt x="874" y="2448"/>
                      </a:cubicBezTo>
                      <a:cubicBezTo>
                        <a:pt x="899" y="2448"/>
                        <a:pt x="922" y="2435"/>
                        <a:pt x="934" y="2413"/>
                      </a:cubicBezTo>
                      <a:cubicBezTo>
                        <a:pt x="1600" y="1302"/>
                        <a:pt x="1600" y="1302"/>
                        <a:pt x="1600" y="1302"/>
                      </a:cubicBezTo>
                      <a:cubicBezTo>
                        <a:pt x="1680" y="1169"/>
                        <a:pt x="1722" y="1016"/>
                        <a:pt x="1722" y="861"/>
                      </a:cubicBezTo>
                      <a:cubicBezTo>
                        <a:pt x="1722" y="386"/>
                        <a:pt x="1336" y="0"/>
                        <a:pt x="861" y="0"/>
                      </a:cubicBezTo>
                      <a:close/>
                      <a:moveTo>
                        <a:pt x="1477" y="1228"/>
                      </a:moveTo>
                      <a:cubicBezTo>
                        <a:pt x="872" y="2239"/>
                        <a:pt x="872" y="2239"/>
                        <a:pt x="872" y="2239"/>
                      </a:cubicBezTo>
                      <a:cubicBezTo>
                        <a:pt x="251" y="1238"/>
                        <a:pt x="251" y="1238"/>
                        <a:pt x="251" y="1238"/>
                      </a:cubicBezTo>
                      <a:cubicBezTo>
                        <a:pt x="181" y="1125"/>
                        <a:pt x="143" y="994"/>
                        <a:pt x="143" y="861"/>
                      </a:cubicBezTo>
                      <a:cubicBezTo>
                        <a:pt x="143" y="465"/>
                        <a:pt x="466" y="142"/>
                        <a:pt x="861" y="142"/>
                      </a:cubicBezTo>
                      <a:cubicBezTo>
                        <a:pt x="1256" y="142"/>
                        <a:pt x="1579" y="465"/>
                        <a:pt x="1579" y="861"/>
                      </a:cubicBezTo>
                      <a:cubicBezTo>
                        <a:pt x="1579" y="990"/>
                        <a:pt x="1543" y="1117"/>
                        <a:pt x="1477"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2" name="Freeform 6">
                  <a:extLst>
                    <a:ext uri="{FF2B5EF4-FFF2-40B4-BE49-F238E27FC236}">
                      <a16:creationId xmlns:a16="http://schemas.microsoft.com/office/drawing/2014/main" id="{78C65B73-A63F-92FE-A97E-C0CBD96ABDC4}"/>
                    </a:ext>
                  </a:extLst>
                </p:cNvPr>
                <p:cNvSpPr>
                  <a:spLocks noEditPoints="1"/>
                </p:cNvSpPr>
                <p:nvPr/>
              </p:nvSpPr>
              <p:spPr bwMode="auto">
                <a:xfrm>
                  <a:off x="-1760538" y="2060575"/>
                  <a:ext cx="1852613" cy="1849437"/>
                </a:xfrm>
                <a:custGeom>
                  <a:avLst/>
                  <a:gdLst>
                    <a:gd name="T0" fmla="*/ 430 w 860"/>
                    <a:gd name="T1" fmla="*/ 0 h 861"/>
                    <a:gd name="T2" fmla="*/ 0 w 860"/>
                    <a:gd name="T3" fmla="*/ 431 h 861"/>
                    <a:gd name="T4" fmla="*/ 430 w 860"/>
                    <a:gd name="T5" fmla="*/ 861 h 861"/>
                    <a:gd name="T6" fmla="*/ 860 w 860"/>
                    <a:gd name="T7" fmla="*/ 431 h 861"/>
                    <a:gd name="T8" fmla="*/ 430 w 860"/>
                    <a:gd name="T9" fmla="*/ 0 h 861"/>
                    <a:gd name="T10" fmla="*/ 430 w 860"/>
                    <a:gd name="T11" fmla="*/ 718 h 861"/>
                    <a:gd name="T12" fmla="*/ 142 w 860"/>
                    <a:gd name="T13" fmla="*/ 431 h 861"/>
                    <a:gd name="T14" fmla="*/ 430 w 860"/>
                    <a:gd name="T15" fmla="*/ 143 h 861"/>
                    <a:gd name="T16" fmla="*/ 717 w 860"/>
                    <a:gd name="T17" fmla="*/ 431 h 861"/>
                    <a:gd name="T18" fmla="*/ 430 w 860"/>
                    <a:gd name="T19" fmla="*/ 71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1">
                      <a:moveTo>
                        <a:pt x="430" y="0"/>
                      </a:moveTo>
                      <a:cubicBezTo>
                        <a:pt x="193" y="0"/>
                        <a:pt x="0" y="193"/>
                        <a:pt x="0" y="431"/>
                      </a:cubicBezTo>
                      <a:cubicBezTo>
                        <a:pt x="0" y="666"/>
                        <a:pt x="190" y="861"/>
                        <a:pt x="430" y="861"/>
                      </a:cubicBezTo>
                      <a:cubicBezTo>
                        <a:pt x="673" y="861"/>
                        <a:pt x="860" y="664"/>
                        <a:pt x="860" y="431"/>
                      </a:cubicBezTo>
                      <a:cubicBezTo>
                        <a:pt x="860" y="193"/>
                        <a:pt x="667" y="0"/>
                        <a:pt x="430" y="0"/>
                      </a:cubicBezTo>
                      <a:close/>
                      <a:moveTo>
                        <a:pt x="430" y="718"/>
                      </a:moveTo>
                      <a:cubicBezTo>
                        <a:pt x="271" y="718"/>
                        <a:pt x="142" y="589"/>
                        <a:pt x="142" y="431"/>
                      </a:cubicBezTo>
                      <a:cubicBezTo>
                        <a:pt x="142" y="272"/>
                        <a:pt x="272" y="143"/>
                        <a:pt x="430" y="143"/>
                      </a:cubicBezTo>
                      <a:cubicBezTo>
                        <a:pt x="588" y="143"/>
                        <a:pt x="717" y="272"/>
                        <a:pt x="717" y="431"/>
                      </a:cubicBezTo>
                      <a:cubicBezTo>
                        <a:pt x="717" y="587"/>
                        <a:pt x="592" y="718"/>
                        <a:pt x="430" y="7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1" name="Group 30">
              <a:extLst>
                <a:ext uri="{FF2B5EF4-FFF2-40B4-BE49-F238E27FC236}">
                  <a16:creationId xmlns:a16="http://schemas.microsoft.com/office/drawing/2014/main" id="{8EF70C3E-1193-111D-EDCB-B2116653F8CA}"/>
                </a:ext>
              </a:extLst>
            </p:cNvPr>
            <p:cNvGrpSpPr/>
            <p:nvPr/>
          </p:nvGrpSpPr>
          <p:grpSpPr>
            <a:xfrm>
              <a:off x="8039516" y="3074033"/>
              <a:ext cx="3132044" cy="400110"/>
              <a:chOff x="8216676" y="3532419"/>
              <a:chExt cx="3132044" cy="400110"/>
            </a:xfrm>
          </p:grpSpPr>
          <p:sp>
            <p:nvSpPr>
              <p:cNvPr id="14" name="Rectangle 13">
                <a:extLst>
                  <a:ext uri="{FF2B5EF4-FFF2-40B4-BE49-F238E27FC236}">
                    <a16:creationId xmlns:a16="http://schemas.microsoft.com/office/drawing/2014/main" id="{8BE3AFD1-8629-14D2-8FE1-EC3600B455D2}"/>
                  </a:ext>
                </a:extLst>
              </p:cNvPr>
              <p:cNvSpPr/>
              <p:nvPr/>
            </p:nvSpPr>
            <p:spPr>
              <a:xfrm>
                <a:off x="8664978" y="3532419"/>
                <a:ext cx="2683742" cy="400110"/>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+91 84484 54549</a:t>
                </a:r>
              </a:p>
            </p:txBody>
          </p:sp>
          <p:grpSp>
            <p:nvGrpSpPr>
              <p:cNvPr id="15" name="Group 14">
                <a:extLst>
                  <a:ext uri="{FF2B5EF4-FFF2-40B4-BE49-F238E27FC236}">
                    <a16:creationId xmlns:a16="http://schemas.microsoft.com/office/drawing/2014/main" id="{346D98C3-DE44-4690-8771-D1CBFAF17BC9}"/>
                  </a:ext>
                </a:extLst>
              </p:cNvPr>
              <p:cNvGrpSpPr/>
              <p:nvPr/>
            </p:nvGrpSpPr>
            <p:grpSpPr>
              <a:xfrm>
                <a:off x="8216676" y="3599286"/>
                <a:ext cx="267741" cy="266376"/>
                <a:chOff x="-4170363" y="1123951"/>
                <a:chExt cx="5295900" cy="5268911"/>
              </a:xfrm>
              <a:solidFill>
                <a:schemeClr val="bg1"/>
              </a:solidFill>
            </p:grpSpPr>
            <p:sp>
              <p:nvSpPr>
                <p:cNvPr id="18" name="Freeform 10">
                  <a:extLst>
                    <a:ext uri="{FF2B5EF4-FFF2-40B4-BE49-F238E27FC236}">
                      <a16:creationId xmlns:a16="http://schemas.microsoft.com/office/drawing/2014/main" id="{4267D30F-E39E-5E7B-C853-7695C0876591}"/>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9" name="Freeform 11">
                  <a:extLst>
                    <a:ext uri="{FF2B5EF4-FFF2-40B4-BE49-F238E27FC236}">
                      <a16:creationId xmlns:a16="http://schemas.microsoft.com/office/drawing/2014/main" id="{C1C264D8-7A2E-DCCF-02A1-EA38209C6064}"/>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0" name="Freeform 12">
                  <a:extLst>
                    <a:ext uri="{FF2B5EF4-FFF2-40B4-BE49-F238E27FC236}">
                      <a16:creationId xmlns:a16="http://schemas.microsoft.com/office/drawing/2014/main" id="{49F0590E-207A-15DE-7F7E-9782A4A969FB}"/>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2" name="Group 31">
              <a:extLst>
                <a:ext uri="{FF2B5EF4-FFF2-40B4-BE49-F238E27FC236}">
                  <a16:creationId xmlns:a16="http://schemas.microsoft.com/office/drawing/2014/main" id="{E360731E-B2C0-EBFB-4A25-864FAA4DD28E}"/>
                </a:ext>
              </a:extLst>
            </p:cNvPr>
            <p:cNvGrpSpPr/>
            <p:nvPr/>
          </p:nvGrpSpPr>
          <p:grpSpPr>
            <a:xfrm>
              <a:off x="8039516" y="4010137"/>
              <a:ext cx="3142204" cy="338554"/>
              <a:chOff x="8216676" y="4365737"/>
              <a:chExt cx="3142204" cy="338554"/>
            </a:xfrm>
          </p:grpSpPr>
          <p:sp>
            <p:nvSpPr>
              <p:cNvPr id="16" name="Rectangle 15">
                <a:extLst>
                  <a:ext uri="{FF2B5EF4-FFF2-40B4-BE49-F238E27FC236}">
                    <a16:creationId xmlns:a16="http://schemas.microsoft.com/office/drawing/2014/main" id="{EC0E9B82-2792-FF35-34B5-46CEEF223D15}"/>
                  </a:ext>
                </a:extLst>
              </p:cNvPr>
              <p:cNvSpPr/>
              <p:nvPr/>
            </p:nvSpPr>
            <p:spPr>
              <a:xfrm>
                <a:off x="8664978" y="4365737"/>
                <a:ext cx="2693902" cy="338554"/>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www.anubhavtrainings.com</a:t>
                </a:r>
              </a:p>
            </p:txBody>
          </p:sp>
          <p:sp>
            <p:nvSpPr>
              <p:cNvPr id="17" name="Freeform 16">
                <a:extLst>
                  <a:ext uri="{FF2B5EF4-FFF2-40B4-BE49-F238E27FC236}">
                    <a16:creationId xmlns:a16="http://schemas.microsoft.com/office/drawing/2014/main" id="{4F0CB8A1-849A-49DE-8DB1-4120952B1022}"/>
                  </a:ext>
                </a:extLst>
              </p:cNvPr>
              <p:cNvSpPr>
                <a:spLocks noEditPoints="1"/>
              </p:cNvSpPr>
              <p:nvPr/>
            </p:nvSpPr>
            <p:spPr bwMode="auto">
              <a:xfrm>
                <a:off x="8216676" y="4391195"/>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sp>
        <p:nvSpPr>
          <p:cNvPr id="3" name="Title 4">
            <a:extLst>
              <a:ext uri="{FF2B5EF4-FFF2-40B4-BE49-F238E27FC236}">
                <a16:creationId xmlns:a16="http://schemas.microsoft.com/office/drawing/2014/main" id="{19F2014F-ABC5-E39E-B083-4A504E0543C6}"/>
              </a:ext>
            </a:extLst>
          </p:cNvPr>
          <p:cNvSpPr txBox="1">
            <a:spLocks/>
          </p:cNvSpPr>
          <p:nvPr/>
        </p:nvSpPr>
        <p:spPr>
          <a:xfrm>
            <a:off x="7963754" y="816405"/>
            <a:ext cx="3193318" cy="1200936"/>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solidFill>
                  <a:schemeClr val="bg1"/>
                </a:solidFill>
                <a:latin typeface="Segoe UI Black" panose="020B0A02040204020203" pitchFamily="34" charset="0"/>
                <a:ea typeface="Segoe UI Black" panose="020B0A02040204020203" pitchFamily="34" charset="0"/>
              </a:rPr>
              <a:t>Thank you</a:t>
            </a:r>
          </a:p>
        </p:txBody>
      </p:sp>
      <p:pic>
        <p:nvPicPr>
          <p:cNvPr id="6" name="Picture 5">
            <a:extLst>
              <a:ext uri="{FF2B5EF4-FFF2-40B4-BE49-F238E27FC236}">
                <a16:creationId xmlns:a16="http://schemas.microsoft.com/office/drawing/2014/main" id="{478AEB94-2681-66BD-158B-E16E5BFF3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0716" y="4715082"/>
            <a:ext cx="1706702" cy="1685718"/>
          </a:xfrm>
          <a:prstGeom prst="rect">
            <a:avLst/>
          </a:prstGeom>
        </p:spPr>
      </p:pic>
    </p:spTree>
    <p:extLst>
      <p:ext uri="{BB962C8B-B14F-4D97-AF65-F5344CB8AC3E}">
        <p14:creationId xmlns:p14="http://schemas.microsoft.com/office/powerpoint/2010/main" val="3645348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3841152" cy="478800"/>
          </a:xfrm>
        </p:spPr>
        <p:txBody>
          <a:bodyPr/>
          <a:lstStyle/>
          <a:p>
            <a:r>
              <a:rPr lang="en-US" sz="3200" b="1" i="0" dirty="0">
                <a:solidFill>
                  <a:srgbClr val="000000"/>
                </a:solidFill>
                <a:effectLst/>
                <a:latin typeface="Cooper Black" panose="0208090404030B020404" pitchFamily="18" charset="0"/>
              </a:rPr>
              <a:t>SQL Script</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3693319"/>
          </a:xfrm>
          <a:prstGeom prst="rect">
            <a:avLst/>
          </a:prstGeom>
          <a:noFill/>
        </p:spPr>
        <p:txBody>
          <a:bodyPr wrap="square" rtlCol="0">
            <a:spAutoFit/>
          </a:bodyPr>
          <a:lstStyle/>
          <a:p>
            <a:r>
              <a:rPr lang="en-US" sz="1800" dirty="0"/>
              <a:t>SQL Script is a collection of extensions to SQL (DML, SQL, DCL) in HANA. It is DB programming language. It adds procedural capabilities (programming – if, loop, else, conditions, logical, mathematical) to the SQL.</a:t>
            </a:r>
          </a:p>
          <a:p>
            <a:r>
              <a:rPr lang="en-US" sz="1800" dirty="0"/>
              <a:t>It allows developers to write Data intensive logic (like ABAP) inside HANA DB directly so achieve best in class performance from HANA. This is the perfect the ultimate way to achieve code-to-data paradigm.</a:t>
            </a:r>
          </a:p>
          <a:p>
            <a:endParaRPr lang="en-US" sz="1800" dirty="0"/>
          </a:p>
          <a:p>
            <a:r>
              <a:rPr lang="en-US" sz="1800" dirty="0"/>
              <a:t>When to use?</a:t>
            </a:r>
          </a:p>
          <a:p>
            <a:r>
              <a:rPr lang="en-US" sz="1800" dirty="0"/>
              <a:t>When we have no other way to improve performance of our scenario, we will use SQL Script.</a:t>
            </a:r>
          </a:p>
          <a:p>
            <a:endParaRPr lang="en-IN" sz="1800" dirty="0"/>
          </a:p>
          <a:p>
            <a:endParaRPr lang="en-IN" sz="1800" dirty="0"/>
          </a:p>
          <a:p>
            <a:r>
              <a:rPr lang="en-US" sz="1800" dirty="0">
                <a:hlinkClick r:id="rId4"/>
              </a:rPr>
              <a:t>https://help.sap.com/docs/SAP_HANA_PLATFORM</a:t>
            </a:r>
            <a:endParaRPr lang="en-IN" sz="1800" dirty="0"/>
          </a:p>
          <a:p>
            <a:r>
              <a:rPr lang="en-US" sz="1800" dirty="0">
                <a:hlinkClick r:id="rId5"/>
              </a:rPr>
              <a:t>https://help.sap.com/docs/SAP_HANA_PLATFORM/de2486ee947e43e684d39702027f8a94/28f2d64d4fab4e789ee0070be418419d.html</a:t>
            </a:r>
            <a:endParaRPr lang="en-IN" sz="1800" dirty="0"/>
          </a:p>
          <a:p>
            <a:endParaRPr lang="en-US" sz="1800" dirty="0"/>
          </a:p>
        </p:txBody>
      </p:sp>
    </p:spTree>
    <p:extLst>
      <p:ext uri="{BB962C8B-B14F-4D97-AF65-F5344CB8AC3E}">
        <p14:creationId xmlns:p14="http://schemas.microsoft.com/office/powerpoint/2010/main" val="4363214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11017224" cy="478800"/>
          </a:xfrm>
        </p:spPr>
        <p:txBody>
          <a:bodyPr/>
          <a:lstStyle/>
          <a:p>
            <a:r>
              <a:rPr lang="en-US" sz="3200" b="1" i="0" dirty="0">
                <a:solidFill>
                  <a:srgbClr val="000000"/>
                </a:solidFill>
                <a:effectLst/>
                <a:latin typeface="Cooper Black" panose="0208090404030B020404" pitchFamily="18" charset="0"/>
              </a:rPr>
              <a:t>AMDP – ABAP managed data procedure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3416320"/>
          </a:xfrm>
          <a:prstGeom prst="rect">
            <a:avLst/>
          </a:prstGeom>
          <a:noFill/>
        </p:spPr>
        <p:txBody>
          <a:bodyPr wrap="square" rtlCol="0">
            <a:spAutoFit/>
          </a:bodyPr>
          <a:lstStyle/>
          <a:p>
            <a:r>
              <a:rPr lang="en-US" sz="1800" dirty="0"/>
              <a:t>AMDP is a SQL Script container in ABAP system</a:t>
            </a:r>
            <a:r>
              <a:rPr lang="en-IN" sz="1800" dirty="0"/>
              <a:t>, It is technically a static function in an ABAP class which contains SQL Script code.</a:t>
            </a:r>
          </a:p>
          <a:p>
            <a:r>
              <a:rPr lang="en-IN" sz="1800" dirty="0"/>
              <a:t>We will add a marker interface to </a:t>
            </a:r>
            <a:r>
              <a:rPr lang="en-IN" sz="1800" dirty="0" err="1"/>
              <a:t>abap</a:t>
            </a:r>
            <a:r>
              <a:rPr lang="en-IN" sz="1800" dirty="0"/>
              <a:t> class. Its ready to support syntax check as well as code for </a:t>
            </a:r>
            <a:r>
              <a:rPr lang="en-IN" sz="1800" dirty="0" err="1"/>
              <a:t>Sql</a:t>
            </a:r>
            <a:r>
              <a:rPr lang="en-IN" sz="1800" dirty="0"/>
              <a:t> script.</a:t>
            </a:r>
          </a:p>
          <a:p>
            <a:r>
              <a:rPr lang="en-IN" sz="1800" b="1" dirty="0"/>
              <a:t>Rule – Big power comes with big responsibilities</a:t>
            </a:r>
          </a:p>
          <a:p>
            <a:pPr marL="285750" indent="-285750">
              <a:buFont typeface="Arial" panose="020B0604020202020204" pitchFamily="34" charset="0"/>
              <a:buChar char="•"/>
            </a:pPr>
            <a:r>
              <a:rPr lang="en-IN" sz="1800" dirty="0"/>
              <a:t>AMDP function can only have importing and exporting params. All the parameters must be pass by value</a:t>
            </a:r>
          </a:p>
          <a:p>
            <a:pPr marL="285750" indent="-285750">
              <a:buFont typeface="Arial" panose="020B0604020202020204" pitchFamily="34" charset="0"/>
              <a:buChar char="•"/>
            </a:pPr>
            <a:r>
              <a:rPr lang="en-IN" sz="1800" dirty="0"/>
              <a:t>We cannot use the deep nested types</a:t>
            </a:r>
          </a:p>
          <a:p>
            <a:pPr marL="285750" indent="-285750">
              <a:buFont typeface="Arial" panose="020B0604020202020204" pitchFamily="34" charset="0"/>
              <a:buChar char="•"/>
            </a:pPr>
            <a:r>
              <a:rPr lang="en-IN" sz="1800" dirty="0"/>
              <a:t>Only SQL Script is supported. Only HANA is supported to create AMDP</a:t>
            </a:r>
          </a:p>
          <a:p>
            <a:pPr marL="285750" indent="-285750">
              <a:buFont typeface="Arial" panose="020B0604020202020204" pitchFamily="34" charset="0"/>
              <a:buChar char="•"/>
            </a:pPr>
            <a:r>
              <a:rPr lang="en-IN" sz="1800" dirty="0"/>
              <a:t>If we want to use ABAP tables inside procedure must specify table names with </a:t>
            </a:r>
            <a:r>
              <a:rPr lang="en-IN" sz="1800" b="1" dirty="0"/>
              <a:t>using clause</a:t>
            </a:r>
          </a:p>
          <a:p>
            <a:pPr marL="285750" indent="-285750">
              <a:buFont typeface="Arial" panose="020B0604020202020204" pitchFamily="34" charset="0"/>
              <a:buChar char="•"/>
            </a:pPr>
            <a:r>
              <a:rPr lang="en-IN" sz="1800" dirty="0"/>
              <a:t>No ABAP functions, statements are allowed, CANNOT merge ABAP code inside SQL Script code</a:t>
            </a:r>
          </a:p>
          <a:p>
            <a:pPr marL="285750" indent="-285750">
              <a:buFont typeface="Arial" panose="020B0604020202020204" pitchFamily="34" charset="0"/>
              <a:buChar char="•"/>
            </a:pPr>
            <a:r>
              <a:rPr lang="en-IN" sz="1800" dirty="0"/>
              <a:t>The procedure in HANA is created when you call the AMDP first time, in ABAP schema</a:t>
            </a:r>
          </a:p>
          <a:p>
            <a:pPr marL="285750" indent="-285750">
              <a:buFont typeface="Arial" panose="020B0604020202020204" pitchFamily="34" charset="0"/>
              <a:buChar char="•"/>
            </a:pPr>
            <a:r>
              <a:rPr lang="en-IN" sz="1800" dirty="0"/>
              <a:t>In HANA multiple procedures will gets created for version management</a:t>
            </a:r>
          </a:p>
          <a:p>
            <a:endParaRPr lang="en-IN" sz="1800" dirty="0"/>
          </a:p>
        </p:txBody>
      </p:sp>
      <p:pic>
        <p:nvPicPr>
          <p:cNvPr id="1026" name="Picture 2" descr="Smile Spiderman GIF - Smile Spiderman Peter Parker - Discover &amp; Share GIFs">
            <a:extLst>
              <a:ext uri="{FF2B5EF4-FFF2-40B4-BE49-F238E27FC236}">
                <a16:creationId xmlns:a16="http://schemas.microsoft.com/office/drawing/2014/main" id="{AC0772BE-1DEE-6901-54E6-3F0C6BDCB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246" y="4368688"/>
            <a:ext cx="3415841" cy="22086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iderman GIFs - Get the best gif on GIFER">
            <a:extLst>
              <a:ext uri="{FF2B5EF4-FFF2-40B4-BE49-F238E27FC236}">
                <a16:creationId xmlns:a16="http://schemas.microsoft.com/office/drawing/2014/main" id="{13C3CB8E-4BD2-47FC-E656-D8722D46AF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2078" y="4026977"/>
            <a:ext cx="233362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DE5308F0-00B8-82B3-67A8-C514316F17DC}"/>
              </a:ext>
            </a:extLst>
          </p:cNvPr>
          <p:cNvSpPr/>
          <p:nvPr/>
        </p:nvSpPr>
        <p:spPr>
          <a:xfrm>
            <a:off x="4349087" y="4512704"/>
            <a:ext cx="4072991" cy="923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Mutation </a:t>
            </a:r>
          </a:p>
        </p:txBody>
      </p:sp>
      <p:sp>
        <p:nvSpPr>
          <p:cNvPr id="5" name="TextBox 4">
            <a:extLst>
              <a:ext uri="{FF2B5EF4-FFF2-40B4-BE49-F238E27FC236}">
                <a16:creationId xmlns:a16="http://schemas.microsoft.com/office/drawing/2014/main" id="{30E227D6-4D4F-401C-B01A-84B089218901}"/>
              </a:ext>
            </a:extLst>
          </p:cNvPr>
          <p:cNvSpPr txBox="1"/>
          <p:nvPr/>
        </p:nvSpPr>
        <p:spPr>
          <a:xfrm>
            <a:off x="861238" y="3720616"/>
            <a:ext cx="3600400" cy="461665"/>
          </a:xfrm>
          <a:prstGeom prst="rect">
            <a:avLst/>
          </a:prstGeom>
          <a:noFill/>
        </p:spPr>
        <p:txBody>
          <a:bodyPr wrap="square" rtlCol="0">
            <a:spAutoFit/>
          </a:bodyPr>
          <a:lstStyle/>
          <a:p>
            <a:r>
              <a:rPr lang="en-US" b="1" dirty="0"/>
              <a:t>Normal ABAP Class</a:t>
            </a:r>
          </a:p>
        </p:txBody>
      </p:sp>
      <p:sp>
        <p:nvSpPr>
          <p:cNvPr id="6" name="Arrow: Right 5">
            <a:extLst>
              <a:ext uri="{FF2B5EF4-FFF2-40B4-BE49-F238E27FC236}">
                <a16:creationId xmlns:a16="http://schemas.microsoft.com/office/drawing/2014/main" id="{F480B28D-FC84-0D05-4E83-EAF93AEBC217}"/>
              </a:ext>
            </a:extLst>
          </p:cNvPr>
          <p:cNvSpPr/>
          <p:nvPr/>
        </p:nvSpPr>
        <p:spPr>
          <a:xfrm>
            <a:off x="4389342" y="5526377"/>
            <a:ext cx="4072991" cy="923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If_amdp_marker_hdb</a:t>
            </a:r>
            <a:endParaRPr lang="en-US" dirty="0"/>
          </a:p>
        </p:txBody>
      </p:sp>
      <p:sp>
        <p:nvSpPr>
          <p:cNvPr id="7" name="TextBox 6">
            <a:extLst>
              <a:ext uri="{FF2B5EF4-FFF2-40B4-BE49-F238E27FC236}">
                <a16:creationId xmlns:a16="http://schemas.microsoft.com/office/drawing/2014/main" id="{5B0572D5-76B7-49AA-681B-0D633742DE12}"/>
              </a:ext>
            </a:extLst>
          </p:cNvPr>
          <p:cNvSpPr txBox="1"/>
          <p:nvPr/>
        </p:nvSpPr>
        <p:spPr>
          <a:xfrm>
            <a:off x="8121780" y="3565312"/>
            <a:ext cx="3298547" cy="461665"/>
          </a:xfrm>
          <a:prstGeom prst="rect">
            <a:avLst/>
          </a:prstGeom>
          <a:noFill/>
        </p:spPr>
        <p:txBody>
          <a:bodyPr wrap="square" rtlCol="0">
            <a:spAutoFit/>
          </a:bodyPr>
          <a:lstStyle/>
          <a:p>
            <a:r>
              <a:rPr lang="en-US" b="1" dirty="0"/>
              <a:t>AMDP – SQL Script</a:t>
            </a:r>
          </a:p>
        </p:txBody>
      </p:sp>
    </p:spTree>
    <p:extLst>
      <p:ext uri="{BB962C8B-B14F-4D97-AF65-F5344CB8AC3E}">
        <p14:creationId xmlns:p14="http://schemas.microsoft.com/office/powerpoint/2010/main" val="216255297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6" name="Rectangle 5">
            <a:extLst>
              <a:ext uri="{FF2B5EF4-FFF2-40B4-BE49-F238E27FC236}">
                <a16:creationId xmlns:a16="http://schemas.microsoft.com/office/drawing/2014/main" id="{A78B423D-D0F6-D38C-D5D4-F12D45A7DBF7}"/>
              </a:ext>
            </a:extLst>
          </p:cNvPr>
          <p:cNvSpPr/>
          <p:nvPr/>
        </p:nvSpPr>
        <p:spPr>
          <a:xfrm>
            <a:off x="125006" y="1556792"/>
            <a:ext cx="5379359"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 Dev</a:t>
            </a:r>
          </a:p>
          <a:p>
            <a:pPr algn="ctr"/>
            <a:endParaRPr lang="en-US" dirty="0"/>
          </a:p>
          <a:p>
            <a:pPr algn="ctr"/>
            <a:endParaRPr lang="en-US" dirty="0"/>
          </a:p>
          <a:p>
            <a:pPr algn="ctr"/>
            <a:endParaRPr lang="en-US" dirty="0"/>
          </a:p>
          <a:p>
            <a:pPr algn="ctr"/>
            <a:endParaRPr lang="en-US" dirty="0"/>
          </a:p>
        </p:txBody>
      </p:sp>
      <p:sp>
        <p:nvSpPr>
          <p:cNvPr id="7" name="Rectangle 6">
            <a:extLst>
              <a:ext uri="{FF2B5EF4-FFF2-40B4-BE49-F238E27FC236}">
                <a16:creationId xmlns:a16="http://schemas.microsoft.com/office/drawing/2014/main" id="{734ACDE3-A833-25D4-7AA5-71D79BB44DBE}"/>
              </a:ext>
            </a:extLst>
          </p:cNvPr>
          <p:cNvSpPr/>
          <p:nvPr/>
        </p:nvSpPr>
        <p:spPr>
          <a:xfrm>
            <a:off x="6684460" y="1556792"/>
            <a:ext cx="5400600" cy="18722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ABAP – QLT</a:t>
            </a:r>
          </a:p>
          <a:p>
            <a:pPr algn="ctr"/>
            <a:endParaRPr lang="en-US" dirty="0"/>
          </a:p>
          <a:p>
            <a:pPr algn="ctr"/>
            <a:endParaRPr lang="en-US" dirty="0"/>
          </a:p>
          <a:p>
            <a:pPr algn="ctr"/>
            <a:endParaRPr lang="en-US" dirty="0"/>
          </a:p>
          <a:p>
            <a:pPr algn="ctr"/>
            <a:endParaRPr lang="en-US" dirty="0"/>
          </a:p>
        </p:txBody>
      </p:sp>
      <p:sp>
        <p:nvSpPr>
          <p:cNvPr id="8" name="Rectangle 7">
            <a:extLst>
              <a:ext uri="{FF2B5EF4-FFF2-40B4-BE49-F238E27FC236}">
                <a16:creationId xmlns:a16="http://schemas.microsoft.com/office/drawing/2014/main" id="{D542707F-38BF-E18F-E264-8A96C8B27D66}"/>
              </a:ext>
            </a:extLst>
          </p:cNvPr>
          <p:cNvSpPr/>
          <p:nvPr/>
        </p:nvSpPr>
        <p:spPr>
          <a:xfrm>
            <a:off x="125006" y="3717032"/>
            <a:ext cx="5379359"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 Dev</a:t>
            </a:r>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0A2F59B5-1A28-E7AE-AC7C-C4085DF24C5C}"/>
              </a:ext>
            </a:extLst>
          </p:cNvPr>
          <p:cNvSpPr/>
          <p:nvPr/>
        </p:nvSpPr>
        <p:spPr>
          <a:xfrm>
            <a:off x="6686368" y="3717032"/>
            <a:ext cx="5379359" cy="18722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HANA – QLT</a:t>
            </a:r>
          </a:p>
          <a:p>
            <a:pPr algn="ctr"/>
            <a:endParaRPr lang="en-US" dirty="0"/>
          </a:p>
          <a:p>
            <a:pPr algn="ctr"/>
            <a:endParaRPr lang="en-US" dirty="0"/>
          </a:p>
          <a:p>
            <a:pPr algn="ctr"/>
            <a:endParaRPr lang="en-US" dirty="0"/>
          </a:p>
          <a:p>
            <a:pPr algn="ctr"/>
            <a:endParaRPr lang="en-US" dirty="0"/>
          </a:p>
        </p:txBody>
      </p:sp>
      <p:cxnSp>
        <p:nvCxnSpPr>
          <p:cNvPr id="34" name="Connector: Elbow 33">
            <a:extLst>
              <a:ext uri="{FF2B5EF4-FFF2-40B4-BE49-F238E27FC236}">
                <a16:creationId xmlns:a16="http://schemas.microsoft.com/office/drawing/2014/main" id="{FE49F145-5EEE-CD4F-EF1B-1AEB1C417B13}"/>
              </a:ext>
            </a:extLst>
          </p:cNvPr>
          <p:cNvCxnSpPr>
            <a:cxnSpLocks/>
          </p:cNvCxnSpPr>
          <p:nvPr/>
        </p:nvCxnSpPr>
        <p:spPr>
          <a:xfrm>
            <a:off x="4726260" y="1509036"/>
            <a:ext cx="5600091" cy="12700"/>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38" name="Cube 37">
            <a:extLst>
              <a:ext uri="{FF2B5EF4-FFF2-40B4-BE49-F238E27FC236}">
                <a16:creationId xmlns:a16="http://schemas.microsoft.com/office/drawing/2014/main" id="{7347572C-6252-81F5-E420-CDBA6FA3EEE1}"/>
              </a:ext>
            </a:extLst>
          </p:cNvPr>
          <p:cNvSpPr/>
          <p:nvPr/>
        </p:nvSpPr>
        <p:spPr>
          <a:xfrm>
            <a:off x="11391106" y="2047978"/>
            <a:ext cx="1303719" cy="511891"/>
          </a:xfrm>
          <a:prstGeom prst="cub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HTC</a:t>
            </a:r>
          </a:p>
        </p:txBody>
      </p:sp>
      <p:sp>
        <p:nvSpPr>
          <p:cNvPr id="48" name="Rectangle: Rounded Corners 47">
            <a:extLst>
              <a:ext uri="{FF2B5EF4-FFF2-40B4-BE49-F238E27FC236}">
                <a16:creationId xmlns:a16="http://schemas.microsoft.com/office/drawing/2014/main" id="{826F072A-C486-D681-6C0D-70CF20F01037}"/>
              </a:ext>
            </a:extLst>
          </p:cNvPr>
          <p:cNvSpPr/>
          <p:nvPr/>
        </p:nvSpPr>
        <p:spPr>
          <a:xfrm>
            <a:off x="2064133" y="2047978"/>
            <a:ext cx="1440160" cy="864096"/>
          </a:xfrm>
          <a:prstGeom prst="roundRect">
            <a:avLst/>
          </a:prstGeom>
          <a:ln w="38100">
            <a:solidFill>
              <a:srgbClr val="FFFF00"/>
            </a:solidFill>
            <a:prstDash val="dashDo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a:solidFill>
                    <a:srgbClr val="F7FD13"/>
                  </a:solidFill>
                </a:ln>
              </a:rPr>
              <a:t>AMDP</a:t>
            </a:r>
          </a:p>
        </p:txBody>
      </p:sp>
      <p:sp>
        <p:nvSpPr>
          <p:cNvPr id="49" name="Arrow: Down 48">
            <a:extLst>
              <a:ext uri="{FF2B5EF4-FFF2-40B4-BE49-F238E27FC236}">
                <a16:creationId xmlns:a16="http://schemas.microsoft.com/office/drawing/2014/main" id="{E2339FCF-BB33-3252-B3A2-D69D2FB2403F}"/>
              </a:ext>
            </a:extLst>
          </p:cNvPr>
          <p:cNvSpPr/>
          <p:nvPr/>
        </p:nvSpPr>
        <p:spPr>
          <a:xfrm>
            <a:off x="2457363" y="2947130"/>
            <a:ext cx="293501" cy="187220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96E05DC-2BAF-D410-205B-BA7C57B68911}"/>
              </a:ext>
            </a:extLst>
          </p:cNvPr>
          <p:cNvSpPr/>
          <p:nvPr/>
        </p:nvSpPr>
        <p:spPr>
          <a:xfrm>
            <a:off x="2052792" y="4830069"/>
            <a:ext cx="1395193" cy="432048"/>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Procedure</a:t>
            </a:r>
          </a:p>
        </p:txBody>
      </p:sp>
      <p:sp>
        <p:nvSpPr>
          <p:cNvPr id="51" name="Rectangle: Rounded Corners 50">
            <a:extLst>
              <a:ext uri="{FF2B5EF4-FFF2-40B4-BE49-F238E27FC236}">
                <a16:creationId xmlns:a16="http://schemas.microsoft.com/office/drawing/2014/main" id="{C924A884-0FFF-3B70-54C1-322A18D83062}"/>
              </a:ext>
            </a:extLst>
          </p:cNvPr>
          <p:cNvSpPr/>
          <p:nvPr/>
        </p:nvSpPr>
        <p:spPr>
          <a:xfrm>
            <a:off x="8798804" y="2082831"/>
            <a:ext cx="1440160" cy="864096"/>
          </a:xfrm>
          <a:prstGeom prst="roundRect">
            <a:avLst/>
          </a:prstGeom>
          <a:ln w="38100">
            <a:solidFill>
              <a:srgbClr val="FFFF00"/>
            </a:solidFill>
            <a:prstDash val="dashDo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a:solidFill>
                    <a:srgbClr val="F7FD13"/>
                  </a:solidFill>
                </a:ln>
              </a:rPr>
              <a:t>AMDP</a:t>
            </a:r>
          </a:p>
        </p:txBody>
      </p:sp>
      <p:sp>
        <p:nvSpPr>
          <p:cNvPr id="52" name="Arrow: Down 51">
            <a:extLst>
              <a:ext uri="{FF2B5EF4-FFF2-40B4-BE49-F238E27FC236}">
                <a16:creationId xmlns:a16="http://schemas.microsoft.com/office/drawing/2014/main" id="{90346E53-82ED-E118-7A28-21FFD840863C}"/>
              </a:ext>
            </a:extLst>
          </p:cNvPr>
          <p:cNvSpPr/>
          <p:nvPr/>
        </p:nvSpPr>
        <p:spPr>
          <a:xfrm>
            <a:off x="8988034" y="2945153"/>
            <a:ext cx="293501" cy="187220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6922A3B-0F41-91DF-1E89-4431242ACEE5}"/>
              </a:ext>
            </a:extLst>
          </p:cNvPr>
          <p:cNvSpPr/>
          <p:nvPr/>
        </p:nvSpPr>
        <p:spPr>
          <a:xfrm>
            <a:off x="8653509" y="4834750"/>
            <a:ext cx="1395193" cy="432048"/>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Procedure</a:t>
            </a:r>
          </a:p>
        </p:txBody>
      </p:sp>
      <p:sp>
        <p:nvSpPr>
          <p:cNvPr id="54" name="TextBox 53">
            <a:extLst>
              <a:ext uri="{FF2B5EF4-FFF2-40B4-BE49-F238E27FC236}">
                <a16:creationId xmlns:a16="http://schemas.microsoft.com/office/drawing/2014/main" id="{AF96CF44-8FBB-B285-6FF9-06A7123AD871}"/>
              </a:ext>
            </a:extLst>
          </p:cNvPr>
          <p:cNvSpPr txBox="1"/>
          <p:nvPr/>
        </p:nvSpPr>
        <p:spPr>
          <a:xfrm>
            <a:off x="2653293" y="3135229"/>
            <a:ext cx="1089693" cy="461665"/>
          </a:xfrm>
          <a:prstGeom prst="rect">
            <a:avLst/>
          </a:prstGeom>
          <a:noFill/>
        </p:spPr>
        <p:txBody>
          <a:bodyPr wrap="square" rtlCol="0">
            <a:spAutoFit/>
          </a:bodyPr>
          <a:lstStyle/>
          <a:p>
            <a:r>
              <a:rPr lang="en-US" sz="1200" b="1" dirty="0"/>
              <a:t>Top Down approach</a:t>
            </a:r>
          </a:p>
        </p:txBody>
      </p:sp>
      <p:sp>
        <p:nvSpPr>
          <p:cNvPr id="55" name="TextBox 54">
            <a:extLst>
              <a:ext uri="{FF2B5EF4-FFF2-40B4-BE49-F238E27FC236}">
                <a16:creationId xmlns:a16="http://schemas.microsoft.com/office/drawing/2014/main" id="{6B026D79-FC1F-EEC8-439F-517FD39E5B9C}"/>
              </a:ext>
            </a:extLst>
          </p:cNvPr>
          <p:cNvSpPr txBox="1"/>
          <p:nvPr/>
        </p:nvSpPr>
        <p:spPr>
          <a:xfrm>
            <a:off x="9191554" y="3084361"/>
            <a:ext cx="1089693" cy="461665"/>
          </a:xfrm>
          <a:prstGeom prst="rect">
            <a:avLst/>
          </a:prstGeom>
          <a:noFill/>
        </p:spPr>
        <p:txBody>
          <a:bodyPr wrap="square" rtlCol="0">
            <a:spAutoFit/>
          </a:bodyPr>
          <a:lstStyle/>
          <a:p>
            <a:r>
              <a:rPr lang="en-US" sz="1200" b="1" dirty="0"/>
              <a:t>Top Down approach</a:t>
            </a:r>
          </a:p>
        </p:txBody>
      </p:sp>
      <p:sp>
        <p:nvSpPr>
          <p:cNvPr id="2" name="TextBox 1">
            <a:extLst>
              <a:ext uri="{FF2B5EF4-FFF2-40B4-BE49-F238E27FC236}">
                <a16:creationId xmlns:a16="http://schemas.microsoft.com/office/drawing/2014/main" id="{A3747671-0FF8-C08B-276F-83BABEAC7AAC}"/>
              </a:ext>
            </a:extLst>
          </p:cNvPr>
          <p:cNvSpPr txBox="1"/>
          <p:nvPr/>
        </p:nvSpPr>
        <p:spPr>
          <a:xfrm>
            <a:off x="735560" y="365763"/>
            <a:ext cx="3240360" cy="830997"/>
          </a:xfrm>
          <a:prstGeom prst="rect">
            <a:avLst/>
          </a:prstGeom>
          <a:noFill/>
        </p:spPr>
        <p:txBody>
          <a:bodyPr wrap="square" rtlCol="0">
            <a:spAutoFit/>
          </a:bodyPr>
          <a:lstStyle/>
          <a:p>
            <a:pPr algn="ctr"/>
            <a:r>
              <a:rPr lang="en-US" b="1" dirty="0"/>
              <a:t>ABAP Managed Data Procedure</a:t>
            </a:r>
          </a:p>
        </p:txBody>
      </p:sp>
      <p:cxnSp>
        <p:nvCxnSpPr>
          <p:cNvPr id="5" name="Straight Arrow Connector 4">
            <a:extLst>
              <a:ext uri="{FF2B5EF4-FFF2-40B4-BE49-F238E27FC236}">
                <a16:creationId xmlns:a16="http://schemas.microsoft.com/office/drawing/2014/main" id="{06A09BDB-27E9-771F-69F8-5962A0A01DB6}"/>
              </a:ext>
            </a:extLst>
          </p:cNvPr>
          <p:cNvCxnSpPr>
            <a:stCxn id="2" idx="2"/>
          </p:cNvCxnSpPr>
          <p:nvPr/>
        </p:nvCxnSpPr>
        <p:spPr>
          <a:xfrm flipH="1">
            <a:off x="1542691" y="1196760"/>
            <a:ext cx="813049" cy="56822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616774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4968552" cy="478800"/>
          </a:xfrm>
        </p:spPr>
        <p:txBody>
          <a:bodyPr/>
          <a:lstStyle/>
          <a:p>
            <a:r>
              <a:rPr lang="en-US" sz="3200" b="1" i="0" dirty="0">
                <a:solidFill>
                  <a:srgbClr val="000000"/>
                </a:solidFill>
                <a:effectLst/>
                <a:latin typeface="Cooper Black" panose="0208090404030B020404" pitchFamily="18" charset="0"/>
              </a:rPr>
              <a:t>Types of SQL Script</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2" name="Rectangle 1">
            <a:extLst>
              <a:ext uri="{FF2B5EF4-FFF2-40B4-BE49-F238E27FC236}">
                <a16:creationId xmlns:a16="http://schemas.microsoft.com/office/drawing/2014/main" id="{6378E8CE-5A7D-162D-105D-1BFBBA0ABEF5}"/>
              </a:ext>
            </a:extLst>
          </p:cNvPr>
          <p:cNvSpPr/>
          <p:nvPr/>
        </p:nvSpPr>
        <p:spPr>
          <a:xfrm>
            <a:off x="4366220" y="836712"/>
            <a:ext cx="295232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Statements</a:t>
            </a:r>
          </a:p>
        </p:txBody>
      </p:sp>
      <p:sp>
        <p:nvSpPr>
          <p:cNvPr id="5" name="Rectangle 4">
            <a:extLst>
              <a:ext uri="{FF2B5EF4-FFF2-40B4-BE49-F238E27FC236}">
                <a16:creationId xmlns:a16="http://schemas.microsoft.com/office/drawing/2014/main" id="{17411846-638D-75F9-A023-6F76BD7A1EF8}"/>
              </a:ext>
            </a:extLst>
          </p:cNvPr>
          <p:cNvSpPr/>
          <p:nvPr/>
        </p:nvSpPr>
        <p:spPr>
          <a:xfrm>
            <a:off x="765820" y="1844824"/>
            <a:ext cx="30963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Flow graph</a:t>
            </a:r>
          </a:p>
          <a:p>
            <a:pPr algn="ctr"/>
            <a:r>
              <a:rPr lang="en-US" dirty="0"/>
              <a:t>Declarative Logic</a:t>
            </a:r>
          </a:p>
        </p:txBody>
      </p:sp>
      <p:sp>
        <p:nvSpPr>
          <p:cNvPr id="6" name="Rectangle 5">
            <a:extLst>
              <a:ext uri="{FF2B5EF4-FFF2-40B4-BE49-F238E27FC236}">
                <a16:creationId xmlns:a16="http://schemas.microsoft.com/office/drawing/2014/main" id="{1C1BE269-A711-F574-394B-DB067136C5A6}"/>
              </a:ext>
            </a:extLst>
          </p:cNvPr>
          <p:cNvSpPr/>
          <p:nvPr/>
        </p:nvSpPr>
        <p:spPr>
          <a:xfrm>
            <a:off x="7966620" y="1844824"/>
            <a:ext cx="30963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Imperative Logic</a:t>
            </a:r>
          </a:p>
          <a:p>
            <a:pPr algn="ctr"/>
            <a:r>
              <a:rPr lang="en-US" dirty="0"/>
              <a:t>Orchestration logic</a:t>
            </a:r>
          </a:p>
        </p:txBody>
      </p:sp>
      <p:cxnSp>
        <p:nvCxnSpPr>
          <p:cNvPr id="8" name="Connector: Elbow 7">
            <a:extLst>
              <a:ext uri="{FF2B5EF4-FFF2-40B4-BE49-F238E27FC236}">
                <a16:creationId xmlns:a16="http://schemas.microsoft.com/office/drawing/2014/main" id="{48643286-D899-7A87-40D1-710A4A43BCC4}"/>
              </a:ext>
            </a:extLst>
          </p:cNvPr>
          <p:cNvCxnSpPr>
            <a:stCxn id="2" idx="2"/>
            <a:endCxn id="5" idx="0"/>
          </p:cNvCxnSpPr>
          <p:nvPr/>
        </p:nvCxnSpPr>
        <p:spPr>
          <a:xfrm rot="5400000">
            <a:off x="3898168" y="-99392"/>
            <a:ext cx="360040"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4F5A7FF1-9C06-A255-D8F5-FC2C8D1093C3}"/>
              </a:ext>
            </a:extLst>
          </p:cNvPr>
          <p:cNvCxnSpPr>
            <a:stCxn id="2" idx="2"/>
            <a:endCxn id="6" idx="0"/>
          </p:cNvCxnSpPr>
          <p:nvPr/>
        </p:nvCxnSpPr>
        <p:spPr>
          <a:xfrm rot="16200000" flipH="1">
            <a:off x="7498568" y="-171400"/>
            <a:ext cx="360040" cy="36724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061033-6E67-7D0F-58BD-63C66E34F1D0}"/>
              </a:ext>
            </a:extLst>
          </p:cNvPr>
          <p:cNvSpPr txBox="1"/>
          <p:nvPr/>
        </p:nvSpPr>
        <p:spPr>
          <a:xfrm>
            <a:off x="333772" y="2852936"/>
            <a:ext cx="4320480"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t>Gets converted to a data flow by </a:t>
            </a:r>
            <a:r>
              <a:rPr lang="en-US" sz="1800" dirty="0" err="1"/>
              <a:t>hana</a:t>
            </a:r>
            <a:endParaRPr lang="en-US" sz="1800" dirty="0"/>
          </a:p>
          <a:p>
            <a:pPr marL="285750" indent="-285750">
              <a:buFont typeface="Arial" panose="020B0604020202020204" pitchFamily="34" charset="0"/>
              <a:buChar char="•"/>
            </a:pPr>
            <a:r>
              <a:rPr lang="en-US" sz="1800" dirty="0"/>
              <a:t>There is a strong chance of this type of logic being processed by HANA in parallel</a:t>
            </a:r>
          </a:p>
        </p:txBody>
      </p:sp>
    </p:spTree>
    <p:extLst>
      <p:ext uri="{BB962C8B-B14F-4D97-AF65-F5344CB8AC3E}">
        <p14:creationId xmlns:p14="http://schemas.microsoft.com/office/powerpoint/2010/main" val="325276657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3841152" cy="478800"/>
          </a:xfrm>
        </p:spPr>
        <p:txBody>
          <a:bodyPr/>
          <a:lstStyle/>
          <a:p>
            <a:r>
              <a:rPr lang="en-US" sz="3200" b="1" i="0" dirty="0">
                <a:solidFill>
                  <a:srgbClr val="000000"/>
                </a:solidFill>
                <a:effectLst/>
                <a:latin typeface="Cooper Black" panose="0208090404030B020404" pitchFamily="18" charset="0"/>
              </a:rPr>
              <a:t>Data Flow Graph</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4678204"/>
          </a:xfrm>
          <a:prstGeom prst="rect">
            <a:avLst/>
          </a:prstGeom>
          <a:noFill/>
        </p:spPr>
        <p:txBody>
          <a:bodyPr wrap="square" rtlCol="0">
            <a:spAutoFit/>
          </a:bodyPr>
          <a:lstStyle/>
          <a:p>
            <a:r>
              <a:rPr lang="en-US" sz="1800" dirty="0"/>
              <a:t>--Q1</a:t>
            </a:r>
          </a:p>
          <a:p>
            <a:r>
              <a:rPr lang="en-US" sz="1800" b="1" dirty="0" err="1">
                <a:solidFill>
                  <a:srgbClr val="FF0000"/>
                </a:solidFill>
              </a:rPr>
              <a:t>Lt_products</a:t>
            </a:r>
            <a:r>
              <a:rPr lang="en-US" sz="1800" b="1" dirty="0">
                <a:solidFill>
                  <a:srgbClr val="FF0000"/>
                </a:solidFill>
              </a:rPr>
              <a:t> </a:t>
            </a:r>
            <a:r>
              <a:rPr lang="en-US" sz="1800" dirty="0"/>
              <a:t>= select * from products where category = ‘PC’;</a:t>
            </a:r>
          </a:p>
          <a:p>
            <a:r>
              <a:rPr lang="en-US" sz="1800" dirty="0"/>
              <a:t>--Q2</a:t>
            </a:r>
          </a:p>
          <a:p>
            <a:r>
              <a:rPr lang="en-US" sz="1800" dirty="0" err="1">
                <a:solidFill>
                  <a:srgbClr val="FF0000"/>
                </a:solidFill>
              </a:rPr>
              <a:t>Lt_sales</a:t>
            </a:r>
            <a:r>
              <a:rPr lang="en-US" sz="1800" dirty="0">
                <a:solidFill>
                  <a:srgbClr val="FF0000"/>
                </a:solidFill>
              </a:rPr>
              <a:t> </a:t>
            </a:r>
            <a:r>
              <a:rPr lang="en-US" sz="1800" dirty="0"/>
              <a:t>= select * from sales where </a:t>
            </a:r>
            <a:r>
              <a:rPr lang="en-US" sz="1800" dirty="0" err="1"/>
              <a:t>pid</a:t>
            </a:r>
            <a:r>
              <a:rPr lang="en-US" sz="1800" dirty="0"/>
              <a:t> = (Select </a:t>
            </a:r>
            <a:r>
              <a:rPr lang="en-US" sz="1800" dirty="0" err="1"/>
              <a:t>prodid</a:t>
            </a:r>
            <a:r>
              <a:rPr lang="en-US" sz="1800" dirty="0"/>
              <a:t> from </a:t>
            </a:r>
            <a:r>
              <a:rPr lang="en-US" sz="1800" b="1" dirty="0" err="1">
                <a:solidFill>
                  <a:srgbClr val="FF0000"/>
                </a:solidFill>
              </a:rPr>
              <a:t>lt_products</a:t>
            </a:r>
            <a:r>
              <a:rPr lang="en-US" sz="1800" dirty="0"/>
              <a:t>)</a:t>
            </a:r>
          </a:p>
          <a:p>
            <a:r>
              <a:rPr lang="en-US" sz="1800" dirty="0"/>
              <a:t>--Q3</a:t>
            </a:r>
          </a:p>
          <a:p>
            <a:r>
              <a:rPr lang="en-US" sz="1600" dirty="0" err="1"/>
              <a:t>Lt_purch</a:t>
            </a:r>
            <a:r>
              <a:rPr lang="en-US" sz="1600" dirty="0"/>
              <a:t> = select * from purchases where </a:t>
            </a:r>
            <a:r>
              <a:rPr lang="en-US" sz="1600" dirty="0" err="1"/>
              <a:t>pid</a:t>
            </a:r>
            <a:r>
              <a:rPr lang="en-US" sz="1600" dirty="0"/>
              <a:t> = (Select </a:t>
            </a:r>
            <a:r>
              <a:rPr lang="en-US" sz="1600" dirty="0" err="1"/>
              <a:t>prodid</a:t>
            </a:r>
            <a:r>
              <a:rPr lang="en-US" sz="1600" dirty="0"/>
              <a:t> from </a:t>
            </a:r>
            <a:r>
              <a:rPr lang="en-US" sz="1600" b="1" dirty="0" err="1">
                <a:solidFill>
                  <a:srgbClr val="FF0000"/>
                </a:solidFill>
              </a:rPr>
              <a:t>lt_products</a:t>
            </a:r>
            <a:r>
              <a:rPr lang="en-US" sz="1600" dirty="0"/>
              <a:t>)</a:t>
            </a:r>
          </a:p>
          <a:p>
            <a:r>
              <a:rPr lang="en-IN" sz="1600" dirty="0"/>
              <a:t>--Q4</a:t>
            </a:r>
          </a:p>
          <a:p>
            <a:r>
              <a:rPr lang="en-IN" sz="1600" dirty="0" err="1"/>
              <a:t>Lt_total</a:t>
            </a:r>
            <a:r>
              <a:rPr lang="en-IN" sz="1600" dirty="0"/>
              <a:t> = select sum(gross) from </a:t>
            </a:r>
            <a:r>
              <a:rPr lang="en-IN" sz="1600" dirty="0" err="1">
                <a:solidFill>
                  <a:srgbClr val="FF0000"/>
                </a:solidFill>
              </a:rPr>
              <a:t>lt_sales</a:t>
            </a:r>
            <a:r>
              <a:rPr lang="en-IN" sz="1600" dirty="0"/>
              <a:t>;</a:t>
            </a:r>
          </a:p>
          <a:p>
            <a:endParaRPr lang="en-IN" sz="1600" dirty="0"/>
          </a:p>
          <a:p>
            <a:r>
              <a:rPr lang="en-IN" sz="1600" dirty="0"/>
              <a:t>What will kick-out from parallel mode</a:t>
            </a:r>
          </a:p>
          <a:p>
            <a:pPr marL="285750" indent="-285750">
              <a:buFont typeface="Arial" panose="020B0604020202020204" pitchFamily="34" charset="0"/>
              <a:buChar char="•"/>
            </a:pPr>
            <a:r>
              <a:rPr lang="en-IN" sz="1600" dirty="0"/>
              <a:t>Local and scalar variable which are in use, it will kick us out of parallel mode </a:t>
            </a:r>
            <a:r>
              <a:rPr lang="en-IN" sz="1600" b="1" dirty="0"/>
              <a:t>DELCARE</a:t>
            </a:r>
          </a:p>
          <a:p>
            <a:pPr marL="285750" indent="-285750">
              <a:buFont typeface="Arial" panose="020B0604020202020204" pitchFamily="34" charset="0"/>
              <a:buChar char="•"/>
            </a:pPr>
            <a:r>
              <a:rPr lang="en-IN" sz="1600" dirty="0"/>
              <a:t>Inside a processing block if we execute any DML or DDL statement</a:t>
            </a:r>
          </a:p>
          <a:p>
            <a:pPr marL="285750" indent="-285750">
              <a:buFont typeface="Arial" panose="020B0604020202020204" pitchFamily="34" charset="0"/>
              <a:buChar char="•"/>
            </a:pPr>
            <a:r>
              <a:rPr lang="en-IN" sz="1600" dirty="0"/>
              <a:t>Encounter any imperative logic (IF, Looping, Cursor)</a:t>
            </a:r>
          </a:p>
          <a:p>
            <a:pPr marL="285750" indent="-285750">
              <a:buFont typeface="Arial" panose="020B0604020202020204" pitchFamily="34" charset="0"/>
              <a:buChar char="•"/>
            </a:pPr>
            <a:r>
              <a:rPr lang="en-IN" sz="1600" dirty="0"/>
              <a:t>SQL statements which are not assigned to implicit variables</a:t>
            </a:r>
          </a:p>
          <a:p>
            <a:pPr marL="285750" indent="-285750">
              <a:buFont typeface="Arial" panose="020B0604020202020204" pitchFamily="34" charset="0"/>
              <a:buChar char="•"/>
            </a:pPr>
            <a:endParaRPr lang="en-IN" sz="1600" dirty="0"/>
          </a:p>
          <a:p>
            <a:r>
              <a:rPr lang="en-IN" sz="1600" dirty="0"/>
              <a:t>Rules which will help to run max. time in parallel mode</a:t>
            </a:r>
          </a:p>
          <a:p>
            <a:pPr marL="285750" indent="-285750">
              <a:buFont typeface="Arial" panose="020B0604020202020204" pitchFamily="34" charset="0"/>
              <a:buChar char="•"/>
            </a:pPr>
            <a:r>
              <a:rPr lang="en-IN" sz="1600" dirty="0"/>
              <a:t>Split the code over multiple </a:t>
            </a:r>
            <a:r>
              <a:rPr lang="en-IN" sz="1600" b="1" u="sng" dirty="0"/>
              <a:t>containers</a:t>
            </a:r>
            <a:r>
              <a:rPr lang="en-IN" sz="1600" dirty="0"/>
              <a:t> where we feel we need to run imperative logic</a:t>
            </a:r>
          </a:p>
          <a:p>
            <a:pPr marL="285750" indent="-285750">
              <a:buFont typeface="Arial" panose="020B0604020202020204" pitchFamily="34" charset="0"/>
              <a:buChar char="•"/>
            </a:pPr>
            <a:r>
              <a:rPr lang="en-IN" sz="1600" dirty="0"/>
              <a:t>Keep all the logic at the end which expect us to kick out from parallel mode</a:t>
            </a:r>
          </a:p>
        </p:txBody>
      </p:sp>
      <p:sp>
        <p:nvSpPr>
          <p:cNvPr id="2" name="Rectangle 1">
            <a:extLst>
              <a:ext uri="{FF2B5EF4-FFF2-40B4-BE49-F238E27FC236}">
                <a16:creationId xmlns:a16="http://schemas.microsoft.com/office/drawing/2014/main" id="{6A663032-1E69-5E75-0FD9-B577849C02FB}"/>
              </a:ext>
            </a:extLst>
          </p:cNvPr>
          <p:cNvSpPr/>
          <p:nvPr/>
        </p:nvSpPr>
        <p:spPr>
          <a:xfrm>
            <a:off x="9622804" y="5229200"/>
            <a:ext cx="129614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5" name="Oval 4">
            <a:extLst>
              <a:ext uri="{FF2B5EF4-FFF2-40B4-BE49-F238E27FC236}">
                <a16:creationId xmlns:a16="http://schemas.microsoft.com/office/drawing/2014/main" id="{2117A6A7-CEF6-66B9-E599-840F77665398}"/>
              </a:ext>
            </a:extLst>
          </p:cNvPr>
          <p:cNvSpPr/>
          <p:nvPr/>
        </p:nvSpPr>
        <p:spPr>
          <a:xfrm>
            <a:off x="9766820" y="4221088"/>
            <a:ext cx="100811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Q1</a:t>
            </a:r>
          </a:p>
        </p:txBody>
      </p:sp>
      <p:cxnSp>
        <p:nvCxnSpPr>
          <p:cNvPr id="7" name="Straight Arrow Connector 6">
            <a:extLst>
              <a:ext uri="{FF2B5EF4-FFF2-40B4-BE49-F238E27FC236}">
                <a16:creationId xmlns:a16="http://schemas.microsoft.com/office/drawing/2014/main" id="{2557241A-A321-053F-A94D-545F98839685}"/>
              </a:ext>
            </a:extLst>
          </p:cNvPr>
          <p:cNvCxnSpPr>
            <a:stCxn id="2" idx="0"/>
            <a:endCxn id="5" idx="4"/>
          </p:cNvCxnSpPr>
          <p:nvPr/>
        </p:nvCxnSpPr>
        <p:spPr>
          <a:xfrm flipV="1">
            <a:off x="10270876" y="4797152"/>
            <a:ext cx="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4C627A74-3982-4EC7-8566-EF8DE419E707}"/>
              </a:ext>
            </a:extLst>
          </p:cNvPr>
          <p:cNvSpPr/>
          <p:nvPr/>
        </p:nvSpPr>
        <p:spPr>
          <a:xfrm>
            <a:off x="8631687" y="3276855"/>
            <a:ext cx="100811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Q2</a:t>
            </a:r>
          </a:p>
        </p:txBody>
      </p:sp>
      <p:cxnSp>
        <p:nvCxnSpPr>
          <p:cNvPr id="10" name="Connector: Elbow 9">
            <a:extLst>
              <a:ext uri="{FF2B5EF4-FFF2-40B4-BE49-F238E27FC236}">
                <a16:creationId xmlns:a16="http://schemas.microsoft.com/office/drawing/2014/main" id="{16A3F7B8-0D1E-8E2C-E9AE-180A86688CB1}"/>
              </a:ext>
            </a:extLst>
          </p:cNvPr>
          <p:cNvCxnSpPr>
            <a:stCxn id="5" idx="0"/>
            <a:endCxn id="8" idx="4"/>
          </p:cNvCxnSpPr>
          <p:nvPr/>
        </p:nvCxnSpPr>
        <p:spPr>
          <a:xfrm rot="16200000" flipV="1">
            <a:off x="9519226" y="3469437"/>
            <a:ext cx="368169" cy="11351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0DC3A38-19FB-ACE1-B9EF-A8602E0DA098}"/>
              </a:ext>
            </a:extLst>
          </p:cNvPr>
          <p:cNvSpPr/>
          <p:nvPr/>
        </p:nvSpPr>
        <p:spPr>
          <a:xfrm>
            <a:off x="10774932" y="3276855"/>
            <a:ext cx="100811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Q3</a:t>
            </a:r>
          </a:p>
        </p:txBody>
      </p:sp>
      <p:cxnSp>
        <p:nvCxnSpPr>
          <p:cNvPr id="15" name="Connector: Elbow 14">
            <a:extLst>
              <a:ext uri="{FF2B5EF4-FFF2-40B4-BE49-F238E27FC236}">
                <a16:creationId xmlns:a16="http://schemas.microsoft.com/office/drawing/2014/main" id="{1E5239A9-3D46-FD15-6D24-F93B21B4AB1A}"/>
              </a:ext>
            </a:extLst>
          </p:cNvPr>
          <p:cNvCxnSpPr>
            <a:stCxn id="5" idx="0"/>
            <a:endCxn id="11" idx="4"/>
          </p:cNvCxnSpPr>
          <p:nvPr/>
        </p:nvCxnSpPr>
        <p:spPr>
          <a:xfrm rot="5400000" flipH="1" flipV="1">
            <a:off x="10590848" y="3532948"/>
            <a:ext cx="368169" cy="10081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6350E6D-5E61-0CB0-5555-27CA41F6CFBB}"/>
              </a:ext>
            </a:extLst>
          </p:cNvPr>
          <p:cNvSpPr/>
          <p:nvPr/>
        </p:nvSpPr>
        <p:spPr>
          <a:xfrm>
            <a:off x="8626107" y="2280668"/>
            <a:ext cx="100811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Q4</a:t>
            </a:r>
          </a:p>
        </p:txBody>
      </p:sp>
      <p:cxnSp>
        <p:nvCxnSpPr>
          <p:cNvPr id="19" name="Straight Arrow Connector 18">
            <a:extLst>
              <a:ext uri="{FF2B5EF4-FFF2-40B4-BE49-F238E27FC236}">
                <a16:creationId xmlns:a16="http://schemas.microsoft.com/office/drawing/2014/main" id="{1755660D-6F9E-FCDE-FEDD-7920B038237B}"/>
              </a:ext>
            </a:extLst>
          </p:cNvPr>
          <p:cNvCxnSpPr>
            <a:stCxn id="8" idx="0"/>
            <a:endCxn id="17" idx="4"/>
          </p:cNvCxnSpPr>
          <p:nvPr/>
        </p:nvCxnSpPr>
        <p:spPr>
          <a:xfrm flipH="1" flipV="1">
            <a:off x="9130163" y="2856732"/>
            <a:ext cx="5580" cy="420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FFEC01D1-E072-9F02-E400-86924F6C0230}"/>
              </a:ext>
            </a:extLst>
          </p:cNvPr>
          <p:cNvSpPr/>
          <p:nvPr/>
        </p:nvSpPr>
        <p:spPr>
          <a:xfrm>
            <a:off x="9622804" y="377793"/>
            <a:ext cx="1152128" cy="674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cxnSp>
        <p:nvCxnSpPr>
          <p:cNvPr id="23" name="Connector: Elbow 22">
            <a:extLst>
              <a:ext uri="{FF2B5EF4-FFF2-40B4-BE49-F238E27FC236}">
                <a16:creationId xmlns:a16="http://schemas.microsoft.com/office/drawing/2014/main" id="{8955290F-8E10-526B-FBFE-E2478AFED7FD}"/>
              </a:ext>
            </a:extLst>
          </p:cNvPr>
          <p:cNvCxnSpPr>
            <a:stCxn id="17" idx="0"/>
          </p:cNvCxnSpPr>
          <p:nvPr/>
        </p:nvCxnSpPr>
        <p:spPr>
          <a:xfrm rot="5400000" flipH="1" flipV="1">
            <a:off x="9050549" y="1132350"/>
            <a:ext cx="1227932" cy="10687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82DAB08-721D-8F05-6246-8409FB8609C9}"/>
              </a:ext>
            </a:extLst>
          </p:cNvPr>
          <p:cNvCxnSpPr>
            <a:stCxn id="11" idx="0"/>
            <a:endCxn id="21" idx="2"/>
          </p:cNvCxnSpPr>
          <p:nvPr/>
        </p:nvCxnSpPr>
        <p:spPr>
          <a:xfrm rot="16200000" flipV="1">
            <a:off x="9626869" y="1624736"/>
            <a:ext cx="2224119" cy="1080120"/>
          </a:xfrm>
          <a:prstGeom prst="bentConnector3">
            <a:avLst>
              <a:gd name="adj1" fmla="val 7257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14172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7056784" cy="478800"/>
          </a:xfrm>
        </p:spPr>
        <p:txBody>
          <a:bodyPr/>
          <a:lstStyle/>
          <a:p>
            <a:r>
              <a:rPr lang="en-US" sz="3200" b="1" i="0" dirty="0">
                <a:solidFill>
                  <a:srgbClr val="000000"/>
                </a:solidFill>
                <a:effectLst/>
                <a:latin typeface="Cooper Black" panose="0208090404030B020404" pitchFamily="18" charset="0"/>
              </a:rPr>
              <a:t>Data types in SQL Script</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2" name="Rectangle 1">
            <a:extLst>
              <a:ext uri="{FF2B5EF4-FFF2-40B4-BE49-F238E27FC236}">
                <a16:creationId xmlns:a16="http://schemas.microsoft.com/office/drawing/2014/main" id="{19A9E448-AFA3-6CEF-BAFD-F202BE397B97}"/>
              </a:ext>
            </a:extLst>
          </p:cNvPr>
          <p:cNvSpPr/>
          <p:nvPr/>
        </p:nvSpPr>
        <p:spPr>
          <a:xfrm>
            <a:off x="4762264" y="764704"/>
            <a:ext cx="266429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Types</a:t>
            </a:r>
          </a:p>
        </p:txBody>
      </p:sp>
      <p:sp>
        <p:nvSpPr>
          <p:cNvPr id="5" name="Rectangle: Rounded Corners 4">
            <a:extLst>
              <a:ext uri="{FF2B5EF4-FFF2-40B4-BE49-F238E27FC236}">
                <a16:creationId xmlns:a16="http://schemas.microsoft.com/office/drawing/2014/main" id="{2FB12B94-0BE5-5890-26F4-4D3FAD2841D5}"/>
              </a:ext>
            </a:extLst>
          </p:cNvPr>
          <p:cNvSpPr/>
          <p:nvPr/>
        </p:nvSpPr>
        <p:spPr>
          <a:xfrm>
            <a:off x="621804" y="2060848"/>
            <a:ext cx="2232248"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Scalar</a:t>
            </a:r>
          </a:p>
        </p:txBody>
      </p:sp>
      <p:sp>
        <p:nvSpPr>
          <p:cNvPr id="6" name="Rectangle: Rounded Corners 5">
            <a:extLst>
              <a:ext uri="{FF2B5EF4-FFF2-40B4-BE49-F238E27FC236}">
                <a16:creationId xmlns:a16="http://schemas.microsoft.com/office/drawing/2014/main" id="{13208514-A62F-0908-AC42-A2450249C250}"/>
              </a:ext>
            </a:extLst>
          </p:cNvPr>
          <p:cNvSpPr/>
          <p:nvPr/>
        </p:nvSpPr>
        <p:spPr>
          <a:xfrm>
            <a:off x="4978288" y="2060848"/>
            <a:ext cx="2232248"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Array</a:t>
            </a:r>
          </a:p>
        </p:txBody>
      </p:sp>
      <p:sp>
        <p:nvSpPr>
          <p:cNvPr id="7" name="Rectangle: Rounded Corners 6">
            <a:extLst>
              <a:ext uri="{FF2B5EF4-FFF2-40B4-BE49-F238E27FC236}">
                <a16:creationId xmlns:a16="http://schemas.microsoft.com/office/drawing/2014/main" id="{61800A72-E7EC-82A9-205F-C01FC7A3DCF8}"/>
              </a:ext>
            </a:extLst>
          </p:cNvPr>
          <p:cNvSpPr/>
          <p:nvPr/>
        </p:nvSpPr>
        <p:spPr>
          <a:xfrm>
            <a:off x="9108491" y="2060848"/>
            <a:ext cx="2232248"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t>
            </a:r>
          </a:p>
        </p:txBody>
      </p:sp>
      <p:cxnSp>
        <p:nvCxnSpPr>
          <p:cNvPr id="9" name="Connector: Elbow 8">
            <a:extLst>
              <a:ext uri="{FF2B5EF4-FFF2-40B4-BE49-F238E27FC236}">
                <a16:creationId xmlns:a16="http://schemas.microsoft.com/office/drawing/2014/main" id="{9088D525-9BED-5B44-F30D-3D5BE36FFCBC}"/>
              </a:ext>
            </a:extLst>
          </p:cNvPr>
          <p:cNvCxnSpPr>
            <a:stCxn id="2" idx="2"/>
            <a:endCxn id="5" idx="0"/>
          </p:cNvCxnSpPr>
          <p:nvPr/>
        </p:nvCxnSpPr>
        <p:spPr>
          <a:xfrm rot="5400000">
            <a:off x="3664142" y="-369422"/>
            <a:ext cx="504056" cy="43564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FA129C20-E765-7346-BC9C-BA2E887311E7}"/>
              </a:ext>
            </a:extLst>
          </p:cNvPr>
          <p:cNvCxnSpPr>
            <a:stCxn id="2" idx="2"/>
            <a:endCxn id="7" idx="0"/>
          </p:cNvCxnSpPr>
          <p:nvPr/>
        </p:nvCxnSpPr>
        <p:spPr>
          <a:xfrm rot="16200000" flipH="1">
            <a:off x="7907485" y="-256282"/>
            <a:ext cx="504056" cy="41302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16BAC30-8B56-8BFC-AE22-42FD4F30FE75}"/>
              </a:ext>
            </a:extLst>
          </p:cNvPr>
          <p:cNvCxnSpPr>
            <a:stCxn id="2" idx="2"/>
            <a:endCxn id="6" idx="0"/>
          </p:cNvCxnSpPr>
          <p:nvPr/>
        </p:nvCxnSpPr>
        <p:spPr>
          <a:xfrm>
            <a:off x="6094412" y="1556792"/>
            <a:ext cx="0" cy="504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00637DA-05C9-6F6B-FCA5-276B969C0DD2}"/>
              </a:ext>
            </a:extLst>
          </p:cNvPr>
          <p:cNvSpPr/>
          <p:nvPr/>
        </p:nvSpPr>
        <p:spPr>
          <a:xfrm>
            <a:off x="8179001" y="3176971"/>
            <a:ext cx="1584176" cy="504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implicit</a:t>
            </a:r>
          </a:p>
        </p:txBody>
      </p:sp>
      <p:sp>
        <p:nvSpPr>
          <p:cNvPr id="17" name="Rectangle 16">
            <a:extLst>
              <a:ext uri="{FF2B5EF4-FFF2-40B4-BE49-F238E27FC236}">
                <a16:creationId xmlns:a16="http://schemas.microsoft.com/office/drawing/2014/main" id="{8F3C7D6E-57C5-F5C2-CF79-08D8CD37CEE2}"/>
              </a:ext>
            </a:extLst>
          </p:cNvPr>
          <p:cNvSpPr/>
          <p:nvPr/>
        </p:nvSpPr>
        <p:spPr>
          <a:xfrm>
            <a:off x="10570432" y="3176971"/>
            <a:ext cx="1584176" cy="504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explicit</a:t>
            </a:r>
          </a:p>
        </p:txBody>
      </p:sp>
      <p:cxnSp>
        <p:nvCxnSpPr>
          <p:cNvPr id="20" name="Connector: Elbow 19">
            <a:extLst>
              <a:ext uri="{FF2B5EF4-FFF2-40B4-BE49-F238E27FC236}">
                <a16:creationId xmlns:a16="http://schemas.microsoft.com/office/drawing/2014/main" id="{A5A62AC2-18B4-39B7-1D3B-B04A7C272B22}"/>
              </a:ext>
            </a:extLst>
          </p:cNvPr>
          <p:cNvCxnSpPr>
            <a:stCxn id="7" idx="2"/>
            <a:endCxn id="16" idx="0"/>
          </p:cNvCxnSpPr>
          <p:nvPr/>
        </p:nvCxnSpPr>
        <p:spPr>
          <a:xfrm rot="5400000">
            <a:off x="9399831" y="2352186"/>
            <a:ext cx="396043" cy="12535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9C425A8-D26B-C97C-47DB-34FCBC2DEA4C}"/>
              </a:ext>
            </a:extLst>
          </p:cNvPr>
          <p:cNvCxnSpPr>
            <a:stCxn id="7" idx="2"/>
            <a:endCxn id="17" idx="0"/>
          </p:cNvCxnSpPr>
          <p:nvPr/>
        </p:nvCxnSpPr>
        <p:spPr>
          <a:xfrm rot="16200000" flipH="1">
            <a:off x="10595546" y="2409996"/>
            <a:ext cx="396043" cy="11379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A583792-219E-5409-94B6-81578F4E8757}"/>
              </a:ext>
            </a:extLst>
          </p:cNvPr>
          <p:cNvSpPr txBox="1"/>
          <p:nvPr/>
        </p:nvSpPr>
        <p:spPr>
          <a:xfrm>
            <a:off x="261764" y="3176970"/>
            <a:ext cx="4104456" cy="2677656"/>
          </a:xfrm>
          <a:prstGeom prst="rect">
            <a:avLst/>
          </a:prstGeom>
          <a:noFill/>
        </p:spPr>
        <p:txBody>
          <a:bodyPr wrap="square" rtlCol="0">
            <a:spAutoFit/>
          </a:bodyPr>
          <a:lstStyle/>
          <a:p>
            <a:r>
              <a:rPr lang="en-US" dirty="0"/>
              <a:t>Declare statement</a:t>
            </a:r>
          </a:p>
          <a:p>
            <a:r>
              <a:rPr lang="en-US" b="1" dirty="0"/>
              <a:t>Declare var </a:t>
            </a:r>
            <a:r>
              <a:rPr lang="en-US" b="1" i="1" dirty="0"/>
              <a:t>datatype;</a:t>
            </a:r>
          </a:p>
          <a:p>
            <a:r>
              <a:rPr lang="en-US" i="1" dirty="0"/>
              <a:t>Datatypes</a:t>
            </a:r>
          </a:p>
          <a:p>
            <a:r>
              <a:rPr lang="en-US" sz="1600" i="1" dirty="0"/>
              <a:t>Numeric – TINYINT, INT, SMALLINT, BIGINT, DECIMAL, DOUBLE</a:t>
            </a:r>
          </a:p>
          <a:p>
            <a:r>
              <a:rPr lang="en-US" sz="1600" i="1" dirty="0"/>
              <a:t>Char – CHAR, VARCHAR, NVARCHAR</a:t>
            </a:r>
          </a:p>
          <a:p>
            <a:r>
              <a:rPr lang="en-US" sz="1600" i="1" dirty="0"/>
              <a:t>Date – DATE, TIMESTAMP</a:t>
            </a:r>
          </a:p>
          <a:p>
            <a:r>
              <a:rPr lang="en-US" sz="1600" i="1" dirty="0"/>
              <a:t>Binary – VARBINARY</a:t>
            </a:r>
          </a:p>
          <a:p>
            <a:r>
              <a:rPr lang="en-US" sz="1600" i="1" dirty="0"/>
              <a:t>Long – CLOB, BLOB</a:t>
            </a:r>
          </a:p>
        </p:txBody>
      </p:sp>
      <p:sp>
        <p:nvSpPr>
          <p:cNvPr id="25" name="TextBox 24">
            <a:extLst>
              <a:ext uri="{FF2B5EF4-FFF2-40B4-BE49-F238E27FC236}">
                <a16:creationId xmlns:a16="http://schemas.microsoft.com/office/drawing/2014/main" id="{EE5A796D-AF59-263D-D023-9DADBB3F76AF}"/>
              </a:ext>
            </a:extLst>
          </p:cNvPr>
          <p:cNvSpPr txBox="1"/>
          <p:nvPr/>
        </p:nvSpPr>
        <p:spPr>
          <a:xfrm>
            <a:off x="4241281" y="2839198"/>
            <a:ext cx="4104456" cy="830997"/>
          </a:xfrm>
          <a:prstGeom prst="rect">
            <a:avLst/>
          </a:prstGeom>
          <a:noFill/>
        </p:spPr>
        <p:txBody>
          <a:bodyPr wrap="square">
            <a:spAutoFit/>
          </a:bodyPr>
          <a:lstStyle/>
          <a:p>
            <a:r>
              <a:rPr lang="en-US" b="1" dirty="0"/>
              <a:t>Declare var </a:t>
            </a:r>
            <a:r>
              <a:rPr lang="en-US" b="1" i="1" dirty="0"/>
              <a:t>datatype ARRAY;</a:t>
            </a:r>
          </a:p>
        </p:txBody>
      </p:sp>
      <p:graphicFrame>
        <p:nvGraphicFramePr>
          <p:cNvPr id="26" name="Table 26">
            <a:extLst>
              <a:ext uri="{FF2B5EF4-FFF2-40B4-BE49-F238E27FC236}">
                <a16:creationId xmlns:a16="http://schemas.microsoft.com/office/drawing/2014/main" id="{235F882C-E7DB-FC9B-44FD-FA3B1D54B8CB}"/>
              </a:ext>
            </a:extLst>
          </p:cNvPr>
          <p:cNvGraphicFramePr>
            <a:graphicFrameLocks noGrp="1"/>
          </p:cNvGraphicFramePr>
          <p:nvPr/>
        </p:nvGraphicFramePr>
        <p:xfrm>
          <a:off x="5158308" y="3633140"/>
          <a:ext cx="1295794" cy="3200400"/>
        </p:xfrm>
        <a:graphic>
          <a:graphicData uri="http://schemas.openxmlformats.org/drawingml/2006/table">
            <a:tbl>
              <a:tblPr firstRow="1" bandRow="1">
                <a:tableStyleId>{5C22544A-7EE6-4342-B048-85BDC9FD1C3A}</a:tableStyleId>
              </a:tblPr>
              <a:tblGrid>
                <a:gridCol w="1295794">
                  <a:extLst>
                    <a:ext uri="{9D8B030D-6E8A-4147-A177-3AD203B41FA5}">
                      <a16:colId xmlns:a16="http://schemas.microsoft.com/office/drawing/2014/main" val="4117063171"/>
                    </a:ext>
                  </a:extLst>
                </a:gridCol>
              </a:tblGrid>
              <a:tr h="362921">
                <a:tc>
                  <a:txBody>
                    <a:bodyPr/>
                    <a:lstStyle/>
                    <a:p>
                      <a:endParaRPr lang="en-US"/>
                    </a:p>
                  </a:txBody>
                  <a:tcPr/>
                </a:tc>
                <a:extLst>
                  <a:ext uri="{0D108BD9-81ED-4DB2-BD59-A6C34878D82A}">
                    <a16:rowId xmlns:a16="http://schemas.microsoft.com/office/drawing/2014/main" val="4176951952"/>
                  </a:ext>
                </a:extLst>
              </a:tr>
              <a:tr h="362921">
                <a:tc>
                  <a:txBody>
                    <a:bodyPr/>
                    <a:lstStyle/>
                    <a:p>
                      <a:endParaRPr lang="en-US"/>
                    </a:p>
                  </a:txBody>
                  <a:tcPr/>
                </a:tc>
                <a:extLst>
                  <a:ext uri="{0D108BD9-81ED-4DB2-BD59-A6C34878D82A}">
                    <a16:rowId xmlns:a16="http://schemas.microsoft.com/office/drawing/2014/main" val="726721966"/>
                  </a:ext>
                </a:extLst>
              </a:tr>
              <a:tr h="362921">
                <a:tc>
                  <a:txBody>
                    <a:bodyPr/>
                    <a:lstStyle/>
                    <a:p>
                      <a:endParaRPr lang="en-US"/>
                    </a:p>
                  </a:txBody>
                  <a:tcPr/>
                </a:tc>
                <a:extLst>
                  <a:ext uri="{0D108BD9-81ED-4DB2-BD59-A6C34878D82A}">
                    <a16:rowId xmlns:a16="http://schemas.microsoft.com/office/drawing/2014/main" val="3120704662"/>
                  </a:ext>
                </a:extLst>
              </a:tr>
              <a:tr h="362921">
                <a:tc>
                  <a:txBody>
                    <a:bodyPr/>
                    <a:lstStyle/>
                    <a:p>
                      <a:endParaRPr lang="en-US"/>
                    </a:p>
                  </a:txBody>
                  <a:tcPr/>
                </a:tc>
                <a:extLst>
                  <a:ext uri="{0D108BD9-81ED-4DB2-BD59-A6C34878D82A}">
                    <a16:rowId xmlns:a16="http://schemas.microsoft.com/office/drawing/2014/main" val="2637413652"/>
                  </a:ext>
                </a:extLst>
              </a:tr>
              <a:tr h="362921">
                <a:tc>
                  <a:txBody>
                    <a:bodyPr/>
                    <a:lstStyle/>
                    <a:p>
                      <a:endParaRPr lang="en-US"/>
                    </a:p>
                  </a:txBody>
                  <a:tcPr/>
                </a:tc>
                <a:extLst>
                  <a:ext uri="{0D108BD9-81ED-4DB2-BD59-A6C34878D82A}">
                    <a16:rowId xmlns:a16="http://schemas.microsoft.com/office/drawing/2014/main" val="1635181062"/>
                  </a:ext>
                </a:extLst>
              </a:tr>
              <a:tr h="362921">
                <a:tc>
                  <a:txBody>
                    <a:bodyPr/>
                    <a:lstStyle/>
                    <a:p>
                      <a:endParaRPr lang="en-US"/>
                    </a:p>
                  </a:txBody>
                  <a:tcPr/>
                </a:tc>
                <a:extLst>
                  <a:ext uri="{0D108BD9-81ED-4DB2-BD59-A6C34878D82A}">
                    <a16:rowId xmlns:a16="http://schemas.microsoft.com/office/drawing/2014/main" val="955667944"/>
                  </a:ext>
                </a:extLst>
              </a:tr>
              <a:tr h="362921">
                <a:tc>
                  <a:txBody>
                    <a:bodyPr/>
                    <a:lstStyle/>
                    <a:p>
                      <a:endParaRPr lang="en-US" dirty="0"/>
                    </a:p>
                  </a:txBody>
                  <a:tcPr/>
                </a:tc>
                <a:extLst>
                  <a:ext uri="{0D108BD9-81ED-4DB2-BD59-A6C34878D82A}">
                    <a16:rowId xmlns:a16="http://schemas.microsoft.com/office/drawing/2014/main" val="1068696186"/>
                  </a:ext>
                </a:extLst>
              </a:tr>
            </a:tbl>
          </a:graphicData>
        </a:graphic>
      </p:graphicFrame>
      <p:graphicFrame>
        <p:nvGraphicFramePr>
          <p:cNvPr id="27" name="Table 27">
            <a:extLst>
              <a:ext uri="{FF2B5EF4-FFF2-40B4-BE49-F238E27FC236}">
                <a16:creationId xmlns:a16="http://schemas.microsoft.com/office/drawing/2014/main" id="{8B0B8709-F3B0-8370-CA4E-F144E40AA996}"/>
              </a:ext>
            </a:extLst>
          </p:cNvPr>
          <p:cNvGraphicFramePr>
            <a:graphicFrameLocks noGrp="1"/>
          </p:cNvGraphicFramePr>
          <p:nvPr/>
        </p:nvGraphicFramePr>
        <p:xfrm>
          <a:off x="9124918" y="4245845"/>
          <a:ext cx="2262744" cy="1371600"/>
        </p:xfrm>
        <a:graphic>
          <a:graphicData uri="http://schemas.openxmlformats.org/drawingml/2006/table">
            <a:tbl>
              <a:tblPr firstRow="1" bandRow="1">
                <a:tableStyleId>{5C22544A-7EE6-4342-B048-85BDC9FD1C3A}</a:tableStyleId>
              </a:tblPr>
              <a:tblGrid>
                <a:gridCol w="565686">
                  <a:extLst>
                    <a:ext uri="{9D8B030D-6E8A-4147-A177-3AD203B41FA5}">
                      <a16:colId xmlns:a16="http://schemas.microsoft.com/office/drawing/2014/main" val="1091481858"/>
                    </a:ext>
                  </a:extLst>
                </a:gridCol>
                <a:gridCol w="565686">
                  <a:extLst>
                    <a:ext uri="{9D8B030D-6E8A-4147-A177-3AD203B41FA5}">
                      <a16:colId xmlns:a16="http://schemas.microsoft.com/office/drawing/2014/main" val="3675948426"/>
                    </a:ext>
                  </a:extLst>
                </a:gridCol>
                <a:gridCol w="565686">
                  <a:extLst>
                    <a:ext uri="{9D8B030D-6E8A-4147-A177-3AD203B41FA5}">
                      <a16:colId xmlns:a16="http://schemas.microsoft.com/office/drawing/2014/main" val="4273058197"/>
                    </a:ext>
                  </a:extLst>
                </a:gridCol>
                <a:gridCol w="565686">
                  <a:extLst>
                    <a:ext uri="{9D8B030D-6E8A-4147-A177-3AD203B41FA5}">
                      <a16:colId xmlns:a16="http://schemas.microsoft.com/office/drawing/2014/main" val="1816810890"/>
                    </a:ext>
                  </a:extLst>
                </a:gridCol>
              </a:tblGrid>
              <a:tr h="275195">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66399331"/>
                  </a:ext>
                </a:extLst>
              </a:tr>
              <a:tr h="275195">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98233993"/>
                  </a:ext>
                </a:extLst>
              </a:tr>
              <a:tr h="275195">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172395894"/>
                  </a:ext>
                </a:extLst>
              </a:tr>
            </a:tbl>
          </a:graphicData>
        </a:graphic>
      </p:graphicFrame>
    </p:spTree>
    <p:extLst>
      <p:ext uri="{BB962C8B-B14F-4D97-AF65-F5344CB8AC3E}">
        <p14:creationId xmlns:p14="http://schemas.microsoft.com/office/powerpoint/2010/main" val="36204455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3841152" cy="478800"/>
          </a:xfrm>
        </p:spPr>
        <p:txBody>
          <a:bodyPr/>
          <a:lstStyle/>
          <a:p>
            <a:r>
              <a:rPr lang="en-US" sz="3200" b="1" i="0" dirty="0">
                <a:solidFill>
                  <a:srgbClr val="000000"/>
                </a:solidFill>
                <a:effectLst/>
                <a:latin typeface="Cooper Black" panose="0208090404030B020404" pitchFamily="18" charset="0"/>
              </a:rPr>
              <a:t>Rules of the Game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3139321"/>
          </a:xfrm>
          <a:prstGeom prst="rect">
            <a:avLst/>
          </a:prstGeom>
          <a:noFill/>
        </p:spPr>
        <p:txBody>
          <a:bodyPr wrap="square" rtlCol="0">
            <a:spAutoFit/>
          </a:bodyPr>
          <a:lstStyle/>
          <a:p>
            <a:pPr marL="285750" indent="-285750">
              <a:buFontTx/>
              <a:buChar char="-"/>
            </a:pPr>
            <a:r>
              <a:rPr lang="en-IN" sz="1800" dirty="0"/>
              <a:t>SQL Script is not case-sensitive</a:t>
            </a:r>
          </a:p>
          <a:p>
            <a:pPr marL="285750" indent="-285750">
              <a:buFontTx/>
              <a:buChar char="-"/>
            </a:pPr>
            <a:r>
              <a:rPr lang="en-IN" sz="1800" dirty="0"/>
              <a:t>Every statement must end with semi-column ;</a:t>
            </a:r>
          </a:p>
          <a:p>
            <a:pPr marL="285750" indent="-285750">
              <a:buFontTx/>
              <a:buChar char="-"/>
            </a:pPr>
            <a:r>
              <a:rPr lang="en-IN" sz="1800" dirty="0"/>
              <a:t>When we create a variable and assign value to it we use variable name itself but when we use that variable we use a value of operator colon(:)</a:t>
            </a:r>
          </a:p>
          <a:p>
            <a:pPr lvl="1"/>
            <a:r>
              <a:rPr lang="en-IN" sz="1800" dirty="0"/>
              <a:t>Declare x integer;</a:t>
            </a:r>
          </a:p>
          <a:p>
            <a:pPr lvl="1"/>
            <a:r>
              <a:rPr lang="en-IN" sz="1800" dirty="0"/>
              <a:t>Declare y integer;</a:t>
            </a:r>
          </a:p>
          <a:p>
            <a:pPr lvl="1"/>
            <a:r>
              <a:rPr lang="en-IN" sz="1800" dirty="0"/>
              <a:t>X := 10;	y := :x + 10;</a:t>
            </a:r>
          </a:p>
          <a:p>
            <a:pPr marL="285750" indent="-285750">
              <a:buFontTx/>
              <a:buChar char="-"/>
            </a:pPr>
            <a:r>
              <a:rPr lang="en-IN" sz="1800" dirty="0"/>
              <a:t>If we create variable and do not assign initial value to it, a NULL gets assigned and any operation with NULL becomes NULL</a:t>
            </a:r>
          </a:p>
          <a:p>
            <a:pPr marL="285750" indent="-285750">
              <a:buFontTx/>
              <a:buChar char="-"/>
            </a:pPr>
            <a:r>
              <a:rPr lang="en-IN" sz="1800" dirty="0"/>
              <a:t>In SQL Script the = is a comparison operator but := is assignment operator.</a:t>
            </a:r>
          </a:p>
          <a:p>
            <a:pPr marL="285750" indent="-285750">
              <a:buFontTx/>
              <a:buChar char="-"/>
            </a:pPr>
            <a:r>
              <a:rPr lang="en-IN" sz="1800" dirty="0"/>
              <a:t>Anything in SQL Script evolve around SQL.</a:t>
            </a:r>
          </a:p>
        </p:txBody>
      </p:sp>
    </p:spTree>
    <p:extLst>
      <p:ext uri="{BB962C8B-B14F-4D97-AF65-F5344CB8AC3E}">
        <p14:creationId xmlns:p14="http://schemas.microsoft.com/office/powerpoint/2010/main" val="375571685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526">
      <a:dk1>
        <a:sysClr val="windowText" lastClr="000000"/>
      </a:dk1>
      <a:lt1>
        <a:sysClr val="window" lastClr="FFFFFF"/>
      </a:lt1>
      <a:dk2>
        <a:srgbClr val="153153"/>
      </a:dk2>
      <a:lt2>
        <a:srgbClr val="EEECE1"/>
      </a:lt2>
      <a:accent1>
        <a:srgbClr val="6249DF"/>
      </a:accent1>
      <a:accent2>
        <a:srgbClr val="03BAC8"/>
      </a:accent2>
      <a:accent3>
        <a:srgbClr val="F9F7F3"/>
      </a:accent3>
      <a:accent4>
        <a:srgbClr val="EDDEA4"/>
      </a:accent4>
      <a:accent5>
        <a:srgbClr val="F7A07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7447</TotalTime>
  <Words>2084</Words>
  <Application>Microsoft Office PowerPoint</Application>
  <PresentationFormat>Custom</PresentationFormat>
  <Paragraphs>292</Paragraphs>
  <Slides>20</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Black</vt:lpstr>
      <vt:lpstr>Calibri</vt:lpstr>
      <vt:lpstr>Cooper Black</vt:lpstr>
      <vt:lpstr>Courier New</vt:lpstr>
      <vt:lpstr>Segoe UI</vt:lpstr>
      <vt:lpstr>Segoe UI Black</vt:lpstr>
      <vt:lpstr>Wingdings</vt:lpstr>
      <vt:lpstr>Office Theme</vt:lpstr>
      <vt:lpstr>SAP S/4HANA CDS, BTP Full Stack Training Day 4</vt:lpstr>
      <vt:lpstr>Day 4</vt:lpstr>
      <vt:lpstr>SQL Script</vt:lpstr>
      <vt:lpstr>AMDP – ABAP managed data procedure</vt:lpstr>
      <vt:lpstr>PowerPoint Presentation</vt:lpstr>
      <vt:lpstr>Types of SQL Script</vt:lpstr>
      <vt:lpstr>Data Flow Graph</vt:lpstr>
      <vt:lpstr>Data types in SQL Script</vt:lpstr>
      <vt:lpstr>Rules of the Game</vt:lpstr>
      <vt:lpstr>PowerPoint Presentation</vt:lpstr>
      <vt:lpstr>PowerPoint Presentation</vt:lpstr>
      <vt:lpstr>Questions</vt:lpstr>
      <vt:lpstr>PowerPoint Presentation</vt:lpstr>
      <vt:lpstr>CDS Table Function</vt:lpstr>
      <vt:lpstr>CDS-BOPF Integration</vt:lpstr>
      <vt:lpstr>BOPF</vt:lpstr>
      <vt:lpstr>Scenario</vt:lpstr>
      <vt:lpstr>Title</vt:lpstr>
      <vt:lpstr>Questions?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204</cp:revision>
  <dcterms:created xsi:type="dcterms:W3CDTF">2013-09-12T13:05:01Z</dcterms:created>
  <dcterms:modified xsi:type="dcterms:W3CDTF">2024-02-01T14:53:37Z</dcterms:modified>
</cp:coreProperties>
</file>